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56" r:id="rId5"/>
    <p:sldId id="550145262" r:id="rId6"/>
    <p:sldId id="550145258" r:id="rId7"/>
    <p:sldId id="550145268" r:id="rId8"/>
    <p:sldId id="550145272" r:id="rId9"/>
    <p:sldId id="550145260" r:id="rId10"/>
    <p:sldId id="550145259" r:id="rId11"/>
    <p:sldId id="550145270" r:id="rId12"/>
    <p:sldId id="550145275" r:id="rId13"/>
    <p:sldId id="550145261" r:id="rId14"/>
    <p:sldId id="550145271" r:id="rId15"/>
    <p:sldId id="550145256" r:id="rId16"/>
    <p:sldId id="550145263" r:id="rId17"/>
    <p:sldId id="550145267" r:id="rId18"/>
    <p:sldId id="550145266" r:id="rId19"/>
    <p:sldId id="550145273" r:id="rId20"/>
    <p:sldId id="550145274" r:id="rId21"/>
  </p:sldIdLst>
  <p:sldSz cx="36576000" cy="2057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200"/>
    <a:srgbClr val="FFFFFF"/>
    <a:srgbClr val="D1D1D1"/>
    <a:srgbClr val="C0C0C0"/>
    <a:srgbClr val="B8B8B8"/>
    <a:srgbClr val="151617"/>
    <a:srgbClr val="9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55F34E-D4D1-25E1-EC13-126870FF97B1}" v="133" dt="2024-11-12T11:21:48.153"/>
    <p1510:client id="{C2C6FA41-FD2C-45AF-EE30-F7343B14A4BC}" v="6" dt="2024-11-12T11:22:26.8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8"/>
    <p:restoredTop sz="64551"/>
  </p:normalViewPr>
  <p:slideViewPr>
    <p:cSldViewPr snapToGrid="0">
      <p:cViewPr varScale="1">
        <p:scale>
          <a:sx n="31" d="100"/>
          <a:sy n="31" d="100"/>
        </p:scale>
        <p:origin x="2632" y="3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34FAB7-7DF1-470D-9D24-E6B58A84B80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346" y="8736014"/>
            <a:ext cx="963023" cy="33178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88521-8FCE-4BCB-8B67-3730585527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0846B-0977-4E9D-973A-F0EA2C10623B}" type="datetimeFigureOut">
              <a:rPr lang="en-US" smtClean="0">
                <a:latin typeface="NVIDIA Sans" panose="020B0503020203020204" pitchFamily="34" charset="0"/>
                <a:cs typeface="NVIDIA Sans" panose="020B0503020203020204" pitchFamily="34" charset="0"/>
              </a:rPr>
              <a:t>11/16/24</a:t>
            </a:fld>
            <a:endParaRPr lang="en-US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820F8-FB5B-4060-9702-8BB4F61830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6212FBFF-564E-4199-8DDC-2B82D308BF1D}" type="slidenum">
              <a:rPr lang="en-US" smtClean="0">
                <a:latin typeface="NVIDIA Sans" panose="020B0503020203020204" pitchFamily="34" charset="0"/>
                <a:cs typeface="NVIDIA Sans" panose="020B0503020203020204" pitchFamily="34" charset="0"/>
              </a:rPr>
              <a:pPr algn="l"/>
              <a:t>‹#›</a:t>
            </a:fld>
            <a:endParaRPr lang="en-US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078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fld id="{354A8664-169C-4436-81C8-E492002C26A5}" type="datetimeFigureOut">
              <a:rPr lang="en-US" smtClean="0"/>
              <a:pPr/>
              <a:t>11/16/24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fld id="{A93AD357-0C40-4436-9D38-C47D60C1C9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3E2AA-C3B7-40F1-8870-35AD3374F0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346" y="8736014"/>
            <a:ext cx="963023" cy="3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38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33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wanna</a:t>
            </a:r>
            <a:r>
              <a:rPr lang="en-US" dirty="0"/>
              <a:t> calculate &lt;psi | H | phi&gt; </a:t>
            </a:r>
          </a:p>
          <a:p>
            <a:endParaRPr lang="en-US" dirty="0"/>
          </a:p>
          <a:p>
            <a:r>
              <a:rPr lang="en-US" dirty="0"/>
              <a:t>AFQMC = psi and phi are walkers </a:t>
            </a:r>
          </a:p>
          <a:p>
            <a:endParaRPr lang="en-US" dirty="0"/>
          </a:p>
          <a:p>
            <a:r>
              <a:rPr lang="en-US" dirty="0"/>
              <a:t>QE-AFQMC = psi is </a:t>
            </a:r>
            <a:r>
              <a:rPr lang="en-US" dirty="0" err="1"/>
              <a:t>vqe</a:t>
            </a:r>
            <a:r>
              <a:rPr lang="en-US" dirty="0"/>
              <a:t> trail </a:t>
            </a:r>
            <a:r>
              <a:rPr lang="en-US" dirty="0" err="1"/>
              <a:t>wfn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We care about overlaps of the trial with the walkers, this we can do efficiently on QCs.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05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1B13-A364-441C-AA87-9AA4C6E8F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46AA68-3F68-2144-744A-3C70AEBF10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912608-6F90-B8C5-7C8E-2C972B168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0D888-D080-FAC6-1CD9-3BFF0A38FE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1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96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Ie they preserve spin, and number of particles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38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Sto3g basis set – minimal </a:t>
            </a:r>
          </a:p>
          <a:p>
            <a:endParaRPr lang="en-US" dirty="0"/>
          </a:p>
          <a:p>
            <a:r>
              <a:rPr lang="en-US" dirty="0" err="1"/>
              <a:t>N_active</a:t>
            </a:r>
            <a:r>
              <a:rPr lang="en-US" dirty="0"/>
              <a:t> orbitals = means the rest are frozen and you work within an active space </a:t>
            </a:r>
          </a:p>
          <a:p>
            <a:endParaRPr lang="en-US" dirty="0"/>
          </a:p>
          <a:p>
            <a:r>
              <a:rPr lang="en-US" dirty="0"/>
              <a:t>You then build a H that only acts on the active orbitals </a:t>
            </a:r>
          </a:p>
          <a:p>
            <a:endParaRPr lang="en-US" dirty="0"/>
          </a:p>
          <a:p>
            <a:r>
              <a:rPr lang="en-US" dirty="0"/>
              <a:t>Wanna ideally do chemistry on outermost e since they take part in reactions </a:t>
            </a:r>
          </a:p>
          <a:p>
            <a:endParaRPr lang="en-US" dirty="0"/>
          </a:p>
          <a:p>
            <a:r>
              <a:rPr lang="en-US" dirty="0" err="1"/>
              <a:t>Chckpoint</a:t>
            </a:r>
            <a:r>
              <a:rPr lang="en-US" dirty="0"/>
              <a:t> </a:t>
            </a:r>
            <a:r>
              <a:rPr lang="en-US" dirty="0" err="1"/>
              <a:t>rohf</a:t>
            </a:r>
            <a:r>
              <a:rPr lang="en-US" dirty="0"/>
              <a:t> – mean field approx. of H – </a:t>
            </a:r>
            <a:r>
              <a:rPr lang="en-US" dirty="0" err="1"/>
              <a:t>pyscf</a:t>
            </a:r>
            <a:r>
              <a:rPr lang="en-US" dirty="0"/>
              <a:t> takes a molecule and creates a mean field that these atoms live in </a:t>
            </a:r>
          </a:p>
          <a:p>
            <a:r>
              <a:rPr lang="en-US" dirty="0" err="1"/>
              <a:t>chkptfile_cas</a:t>
            </a:r>
            <a:r>
              <a:rPr lang="en-US" dirty="0"/>
              <a:t> – contains info on the active space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Hydrogen  – 1s, 2s, 2p – infinite states </a:t>
            </a:r>
          </a:p>
          <a:p>
            <a:r>
              <a:rPr lang="en-US" dirty="0"/>
              <a:t>Less states you have in basis – less </a:t>
            </a:r>
            <a:r>
              <a:rPr lang="en-US" dirty="0" err="1"/>
              <a:t>presice</a:t>
            </a:r>
            <a:r>
              <a:rPr lang="en-US" dirty="0"/>
              <a:t> your </a:t>
            </a:r>
            <a:r>
              <a:rPr lang="en-US" dirty="0" err="1"/>
              <a:t>wfn</a:t>
            </a:r>
            <a:r>
              <a:rPr lang="en-US" dirty="0"/>
              <a:t> </a:t>
            </a:r>
          </a:p>
          <a:p>
            <a:r>
              <a:rPr lang="en-US" dirty="0"/>
              <a:t>Sto3g has less basis elements compared to </a:t>
            </a:r>
            <a:r>
              <a:rPr lang="en-US" dirty="0" err="1"/>
              <a:t>ccpvtz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98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EA9B1-161B-9C02-C42B-A59D8772C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A8A90-A31A-5FF4-4A49-EC6F9EFDA2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C74874-5BB0-D834-B7D9-EEC7F221E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562C8-0669-5B07-69E3-869CDD57B5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29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75C57-98E5-4B97-AC03-F75C80E8E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DC85A9-AE14-AC7E-A5A5-2747E7190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4C4F06-08AE-4E35-D6B7-2E1F9973B6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BF6B9-862F-F821-0A37-CBB892868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6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41074-C725-2F93-CAC7-6E99348FD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7DF614-BF37-A029-FFBC-DB6E33378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A30795-5C1B-A8B6-195B-B6194B553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relativistic </a:t>
            </a:r>
            <a:r>
              <a:rPr lang="en-US" dirty="0" err="1"/>
              <a:t>treatement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H has exponentially large dimensions  </a:t>
            </a:r>
          </a:p>
          <a:p>
            <a:endParaRPr lang="en-US" dirty="0"/>
          </a:p>
          <a:p>
            <a:r>
              <a:rPr lang="en-US" dirty="0"/>
              <a:t>Fermionic creation and </a:t>
            </a:r>
            <a:r>
              <a:rPr lang="en-US" dirty="0" err="1"/>
              <a:t>anhillation</a:t>
            </a:r>
            <a:r>
              <a:rPr lang="en-US" dirty="0"/>
              <a:t> operators – create and </a:t>
            </a:r>
            <a:r>
              <a:rPr lang="en-US" dirty="0" err="1"/>
              <a:t>anhillate</a:t>
            </a:r>
            <a:r>
              <a:rPr lang="en-US" dirty="0"/>
              <a:t> e in various orbitals </a:t>
            </a:r>
          </a:p>
          <a:p>
            <a:endParaRPr lang="en-US" dirty="0"/>
          </a:p>
          <a:p>
            <a:r>
              <a:rPr lang="en-US" dirty="0" err="1"/>
              <a:t>hpq</a:t>
            </a:r>
            <a:r>
              <a:rPr lang="en-US" dirty="0"/>
              <a:t>= one body elements – </a:t>
            </a:r>
            <a:r>
              <a:rPr lang="en-US" dirty="0" err="1"/>
              <a:t>behaviour</a:t>
            </a:r>
            <a:r>
              <a:rPr lang="en-US" dirty="0"/>
              <a:t> of individual particles independent of others </a:t>
            </a:r>
          </a:p>
          <a:p>
            <a:r>
              <a:rPr lang="en-US" dirty="0" err="1"/>
              <a:t>Vpqrs</a:t>
            </a:r>
            <a:r>
              <a:rPr lang="en-US" dirty="0"/>
              <a:t> = 2 electron </a:t>
            </a:r>
            <a:r>
              <a:rPr lang="en-US" dirty="0" err="1"/>
              <a:t>replusion</a:t>
            </a:r>
            <a:r>
              <a:rPr lang="en-US" dirty="0"/>
              <a:t> integrals – pairwise interactions between particles in the system </a:t>
            </a:r>
          </a:p>
          <a:p>
            <a:endParaRPr lang="en-US" dirty="0"/>
          </a:p>
          <a:p>
            <a:r>
              <a:rPr lang="en-US" dirty="0" err="1"/>
              <a:t>E_g</a:t>
            </a:r>
            <a:r>
              <a:rPr lang="en-US" dirty="0"/>
              <a:t> – first step in computing properties of molecules </a:t>
            </a:r>
          </a:p>
          <a:p>
            <a:r>
              <a:rPr lang="en-US" dirty="0"/>
              <a:t>understand molecular stability, reactivity</a:t>
            </a:r>
          </a:p>
          <a:p>
            <a:r>
              <a:rPr lang="en-US" dirty="0"/>
              <a:t>Reference point for e transition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5614F-03FB-43DE-2A14-941F6D874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83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filed – cheapest – C60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HF: approximate many e </a:t>
            </a:r>
            <a:r>
              <a:rPr lang="en-US" dirty="0" err="1"/>
              <a:t>wfn</a:t>
            </a:r>
            <a:r>
              <a:rPr lang="en-US" dirty="0"/>
              <a:t> via a single slater det, apply mean field </a:t>
            </a:r>
            <a:r>
              <a:rPr lang="en-US" dirty="0" err="1"/>
              <a:t>approx</a:t>
            </a:r>
            <a:r>
              <a:rPr lang="en-US" dirty="0"/>
              <a:t> (e move in an avg field – simplifies complex e-e interactions) </a:t>
            </a:r>
          </a:p>
          <a:p>
            <a:endParaRPr lang="en-US" dirty="0"/>
          </a:p>
          <a:p>
            <a:r>
              <a:rPr lang="en-US" dirty="0"/>
              <a:t>CCSD is the gold standard</a:t>
            </a:r>
          </a:p>
          <a:p>
            <a:endParaRPr lang="en-US" dirty="0"/>
          </a:p>
          <a:p>
            <a:r>
              <a:rPr lang="en-US" dirty="0"/>
              <a:t>Full CI – brute force exact method – exponential cost – can do o2 with good enough basis set </a:t>
            </a:r>
          </a:p>
          <a:p>
            <a:endParaRPr lang="en-US" dirty="0"/>
          </a:p>
          <a:p>
            <a:r>
              <a:rPr lang="en-US" dirty="0"/>
              <a:t>MP2 perturbation theory –  decent accuracy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68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C711F-9D82-0769-7EAC-E29D25FF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4997A-2F57-19AB-C6ED-3F414B73FA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212CA7-DD2C-77D4-4337-A547C9263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– find </a:t>
            </a:r>
            <a:r>
              <a:rPr lang="en-US" dirty="0" err="1"/>
              <a:t>Eg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Expand phi0 in the </a:t>
            </a:r>
            <a:r>
              <a:rPr lang="en-US" dirty="0" err="1"/>
              <a:t>eigenbasis</a:t>
            </a:r>
            <a:r>
              <a:rPr lang="en-US" dirty="0"/>
              <a:t> of H = psi0 + psi1…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 Psi = E Psi - </a:t>
            </a:r>
          </a:p>
          <a:p>
            <a:endParaRPr lang="en-US" dirty="0"/>
          </a:p>
          <a:p>
            <a:r>
              <a:rPr lang="en-US" dirty="0"/>
              <a:t>All the other terms are exponentially suppressed </a:t>
            </a:r>
          </a:p>
          <a:p>
            <a:endParaRPr lang="en-US" dirty="0"/>
          </a:p>
          <a:p>
            <a:r>
              <a:rPr lang="en-US" dirty="0"/>
              <a:t>Assumption – phi0 has some overlap with psi0 </a:t>
            </a:r>
          </a:p>
          <a:p>
            <a:r>
              <a:rPr lang="en-US" dirty="0"/>
              <a:t>Long tau limit, we get the exact ground state psi0 </a:t>
            </a:r>
          </a:p>
          <a:p>
            <a:endParaRPr lang="en-US" dirty="0"/>
          </a:p>
          <a:p>
            <a:r>
              <a:rPr lang="en-US" dirty="0"/>
              <a:t>Store H and Psi – exponential </a:t>
            </a:r>
            <a:r>
              <a:rPr lang="en-US" dirty="0" err="1"/>
              <a:t>sclating</a:t>
            </a:r>
            <a:r>
              <a:rPr lang="en-US" dirty="0"/>
              <a:t> – not feasible </a:t>
            </a:r>
          </a:p>
          <a:p>
            <a:endParaRPr lang="en-US" dirty="0"/>
          </a:p>
          <a:p>
            <a:r>
              <a:rPr lang="en-US" dirty="0"/>
              <a:t>Solution AFQMC – what if we could stochastically </a:t>
            </a:r>
            <a:r>
              <a:rPr lang="en-US" dirty="0" err="1"/>
              <a:t>realise</a:t>
            </a:r>
            <a:r>
              <a:rPr lang="en-US" dirty="0"/>
              <a:t> this time evolution </a:t>
            </a:r>
          </a:p>
          <a:p>
            <a:endParaRPr lang="en-US" dirty="0"/>
          </a:p>
          <a:p>
            <a:r>
              <a:rPr lang="en-US" dirty="0"/>
              <a:t>Avoid exponential scaling of H and psi </a:t>
            </a:r>
          </a:p>
          <a:p>
            <a:endParaRPr lang="en-US" dirty="0"/>
          </a:p>
          <a:p>
            <a:r>
              <a:rPr lang="en-US" dirty="0"/>
              <a:t>find an efficient way to apply the imaginary time propagator - onto some initial state to time evolve it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A8BFF-57B2-9CBB-638B-9A172C630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2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C1A0D-0380-95EE-5666-58E1EA2ED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5697AF-1DE5-DD32-93DA-F6CB0B9709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F7823-3007-CC7C-3248-4B4FCD42F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AFQMC = stochastic realization of ITE </a:t>
            </a:r>
          </a:p>
          <a:p>
            <a:endParaRPr lang="en-US" dirty="0"/>
          </a:p>
          <a:p>
            <a:r>
              <a:rPr lang="en-US" dirty="0"/>
              <a:t>Discrete time – take timesteps to infinity  </a:t>
            </a:r>
          </a:p>
          <a:p>
            <a:endParaRPr lang="en-US" dirty="0"/>
          </a:p>
          <a:p>
            <a:r>
              <a:rPr lang="en-US" dirty="0" err="1"/>
              <a:t>Torterrization</a:t>
            </a:r>
            <a:r>
              <a:rPr lang="en-US" dirty="0"/>
              <a:t> – break up h1 and h2 </a:t>
            </a:r>
          </a:p>
          <a:p>
            <a:endParaRPr lang="en-US" dirty="0"/>
          </a:p>
          <a:p>
            <a:r>
              <a:rPr lang="en-US" dirty="0"/>
              <a:t>H2 is 2 body operator – difficult – break it up into sum of squares </a:t>
            </a:r>
          </a:p>
          <a:p>
            <a:endParaRPr lang="en-US" dirty="0"/>
          </a:p>
          <a:p>
            <a:r>
              <a:rPr lang="en-US" dirty="0"/>
              <a:t>Hubbard </a:t>
            </a:r>
            <a:r>
              <a:rPr lang="en-US" dirty="0" err="1"/>
              <a:t>stratonovich</a:t>
            </a:r>
            <a:r>
              <a:rPr lang="en-US" dirty="0"/>
              <a:t> transformation </a:t>
            </a:r>
          </a:p>
          <a:p>
            <a:r>
              <a:rPr lang="en-US" dirty="0"/>
              <a:t>Valpha^2 - complicated interacting term which we cant do efficiently </a:t>
            </a:r>
          </a:p>
          <a:p>
            <a:r>
              <a:rPr lang="en-US" dirty="0"/>
              <a:t>Hence we intro a </a:t>
            </a:r>
            <a:r>
              <a:rPr lang="en-US" dirty="0" err="1"/>
              <a:t>indentity</a:t>
            </a:r>
            <a:r>
              <a:rPr lang="en-US" dirty="0"/>
              <a:t> and an integral which leaves us with v </a:t>
            </a:r>
          </a:p>
          <a:p>
            <a:r>
              <a:rPr lang="en-US" dirty="0"/>
              <a:t>V = linear term = sum of one body fermionic operators </a:t>
            </a:r>
          </a:p>
          <a:p>
            <a:r>
              <a:rPr lang="en-US" dirty="0"/>
              <a:t>V is like H1 which we can tackle </a:t>
            </a:r>
          </a:p>
          <a:p>
            <a:r>
              <a:rPr lang="en-US" dirty="0"/>
              <a:t>Overall we replace H2 with terms like H1 – price to pay is you have to do an integral over some real space (</a:t>
            </a:r>
            <a:r>
              <a:rPr lang="en-US" dirty="0" err="1"/>
              <a:t>auxillary</a:t>
            </a:r>
            <a:r>
              <a:rPr lang="en-US" dirty="0"/>
              <a:t> space) 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Good news – we removed the exponential – apply one body propagator to a slater determinant yields another SD – efficient to store – cubic scaling </a:t>
            </a:r>
            <a:r>
              <a:rPr lang="en-US" dirty="0" err="1"/>
              <a:t>wrt</a:t>
            </a:r>
            <a:r>
              <a:rPr lang="en-US" dirty="0"/>
              <a:t> size on classical computer </a:t>
            </a:r>
          </a:p>
          <a:p>
            <a:endParaRPr lang="en-US" dirty="0"/>
          </a:p>
          <a:p>
            <a:r>
              <a:rPr lang="en-US" dirty="0"/>
              <a:t>We have to do a high dimensional integral = monte </a:t>
            </a:r>
            <a:r>
              <a:rPr lang="en-US" dirty="0" err="1"/>
              <a:t>carlo</a:t>
            </a:r>
            <a:r>
              <a:rPr lang="en-US" dirty="0"/>
              <a:t> sampling </a:t>
            </a:r>
          </a:p>
          <a:p>
            <a:endParaRPr lang="en-US" dirty="0"/>
          </a:p>
          <a:p>
            <a:r>
              <a:rPr lang="en-US" dirty="0"/>
              <a:t>This is too good to be true </a:t>
            </a:r>
          </a:p>
          <a:p>
            <a:r>
              <a:rPr lang="en-US" dirty="0"/>
              <a:t>We have phase and sign problems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D08A5-766E-5F6A-2428-F7F0595BA8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54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various x’s = diff walkers = diff </a:t>
            </a:r>
            <a:r>
              <a:rPr lang="en-US" dirty="0" err="1"/>
              <a:t>coloured</a:t>
            </a:r>
            <a:r>
              <a:rPr lang="en-US" dirty="0"/>
              <a:t> lines </a:t>
            </a:r>
          </a:p>
          <a:p>
            <a:endParaRPr lang="en-US" dirty="0"/>
          </a:p>
          <a:p>
            <a:r>
              <a:rPr lang="en-US" dirty="0"/>
              <a:t>Walker = slater determinant = easy to store, avoids exponential memory scaling compared to </a:t>
            </a:r>
            <a:r>
              <a:rPr lang="en-US" dirty="0" err="1"/>
              <a:t>statevec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In the end we have a SD with a one body operator in the final integral hence we avoid exponential scaling in the ITE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35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to simulate to test if algorithms will work when we have FTQC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34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75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B908-1FAD-1311-7584-2A6D54325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44C5E-64C6-2BCE-EB9F-DE6C46F23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6B8BC5-CF74-8BF5-335E-E4AEF8CEE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various x’s = diff walkers = diff </a:t>
            </a:r>
            <a:r>
              <a:rPr lang="en-US" dirty="0" err="1"/>
              <a:t>coloured</a:t>
            </a:r>
            <a:r>
              <a:rPr lang="en-US" dirty="0"/>
              <a:t> lines </a:t>
            </a:r>
          </a:p>
          <a:p>
            <a:endParaRPr lang="en-US" dirty="0"/>
          </a:p>
          <a:p>
            <a:r>
              <a:rPr lang="en-US" dirty="0"/>
              <a:t>Walker = slater determinant = easy to store, avoids exponential memory scaling compared to </a:t>
            </a:r>
            <a:r>
              <a:rPr lang="en-US" dirty="0" err="1"/>
              <a:t>statevec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In the end we have a SD with a one body operator in the final integral hence we avoid exponential scaling in the ITE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92770-AB88-6A7F-85D1-D444612B96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85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background&#10;&#10;Description automatically generated">
            <a:extLst>
              <a:ext uri="{FF2B5EF4-FFF2-40B4-BE49-F238E27FC236}">
                <a16:creationId xmlns:a16="http://schemas.microsoft.com/office/drawing/2014/main" id="{07D900F6-F9C5-E13E-B321-472E2C0645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pic>
        <p:nvPicPr>
          <p:cNvPr id="3" name="Picture 2" descr="A picture containing graphics, logo, symbol, graphic design&#10;&#10;Description automatically generated">
            <a:extLst>
              <a:ext uri="{FF2B5EF4-FFF2-40B4-BE49-F238E27FC236}">
                <a16:creationId xmlns:a16="http://schemas.microsoft.com/office/drawing/2014/main" id="{AC2F1390-BF3D-835C-3CE7-1F9507746C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5" y="773531"/>
            <a:ext cx="8365991" cy="2882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BDD93D-C8D9-AAAA-C193-4F162992EE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3012" y="2983577"/>
            <a:ext cx="19282214" cy="4937760"/>
          </a:xfrm>
        </p:spPr>
        <p:txBody>
          <a:bodyPr anchor="b">
            <a:normAutofit/>
          </a:bodyPr>
          <a:lstStyle>
            <a:lvl1pPr algn="l">
              <a:defRPr sz="8800" b="1" cap="none" baseline="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4FDDD85-BD02-911B-1C62-433286994A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13012" y="7941727"/>
            <a:ext cx="19282214" cy="1703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4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Add Subtitle/Name/Date</a:t>
            </a:r>
          </a:p>
        </p:txBody>
      </p:sp>
    </p:spTree>
    <p:extLst>
      <p:ext uri="{BB962C8B-B14F-4D97-AF65-F5344CB8AC3E}">
        <p14:creationId xmlns:p14="http://schemas.microsoft.com/office/powerpoint/2010/main" val="147871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9ECDE791-270C-BF8C-81C1-76A0831C1A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45783C-AD8B-1C6E-6189-2C6A7ED49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9248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C7C90A-73D6-E171-33CA-4E89BA293C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93474C4-48DE-3777-A7E6-66A14FC6BB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29248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FA87B4-E089-FC07-89C2-EA0620853B79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94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02E9B9-4BF5-6080-A68D-577B3CFA39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D73545-7C20-075B-2C1C-DF7F4214DAD6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A42E39E-F558-16B2-B1CE-93D204E34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9248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6075D2-4650-7EB1-4F7E-447F77C065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4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B60F29-EAFD-D95F-11A7-522A796CA55D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EF5E0159-2062-54D4-B444-4F04EED230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A7D3A0-47E2-AF7B-E89C-6F90C67A8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F9A406-CE29-3A8D-BC16-6BD86203C8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6CCF06A-1AE0-649C-7FD4-A4AD4CCAD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28BF97-25AA-1462-7737-C9F688962248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E7F96C-8641-759A-C4B4-91D493A323B7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2AD3A61-7583-56FE-D581-B662F99B0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55D1BC-2F32-1320-2F7E-E97C10EFE149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29593E9-DD69-D199-66E9-1AD029D358A8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275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CD4AC-6599-9139-48AD-37DCAEFC9C0F}"/>
              </a:ext>
            </a:extLst>
          </p:cNvPr>
          <p:cNvSpPr/>
          <p:nvPr userDrawn="1"/>
        </p:nvSpPr>
        <p:spPr>
          <a:xfrm>
            <a:off x="32689800" y="18333715"/>
            <a:ext cx="3886200" cy="2240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8CE70B-4A73-2CDA-4106-8F959E35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303E50-8A83-54D2-8D06-1904385F2BC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B69A0B-9760-28C1-5DE8-5EE814EF5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5C1B2-04C0-DFB7-6EBD-AB040BF7DEFF}"/>
              </a:ext>
            </a:extLst>
          </p:cNvPr>
          <p:cNvSpPr/>
          <p:nvPr userDrawn="1"/>
        </p:nvSpPr>
        <p:spPr>
          <a:xfrm>
            <a:off x="20162837" y="0"/>
            <a:ext cx="16413163" cy="20573998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</a:ln>
        </p:spPr>
        <p:txBody>
          <a:bodyPr tIns="2194560" anchor="ctr"/>
          <a:lstStyle/>
          <a:p>
            <a:pPr lvl="0" indent="0" algn="ctr" defTabSz="2743200">
              <a:lnSpc>
                <a:spcPct val="90000"/>
              </a:lnSpc>
              <a:spcBef>
                <a:spcPts val="3000"/>
              </a:spcBef>
              <a:buFontTx/>
              <a:buNone/>
            </a:pPr>
            <a:endParaRPr lang="en-US" sz="4000" err="1">
              <a:solidFill>
                <a:schemeClr val="bg2"/>
              </a:solidFill>
              <a:latin typeface="NVIDIA Sans" panose="020B05030202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C472DC-2279-F186-008D-6EC9A40B3DCA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F31711-1359-3AFC-3118-FB20395A8CC3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C69E3B1-A791-DCBA-5395-FDEBE9D699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DC2502-4915-5E9A-D92C-046E02303113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52BE6DC-8056-4300-771B-1E5A44303562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169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SUBTITL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94EE8E-8499-E649-9D65-52E13C0DE2CB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224051-F6A0-1C68-72F2-09CC08062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684755-C5FC-AC50-65BB-81DB0D4B45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3B833-0169-9942-0C34-3173DDB88C15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304D4-014C-60EE-E0A3-7A7D03BDE871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6AC6FBB-55BD-E1DC-D634-E645384BD9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03C766-949A-7CC3-8AB3-538B5C8F7C60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4F47D23-438F-22E0-F300-A852BA1BD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57B6393-4F50-4A15-EF74-3D1B640C0BF8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665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TITLE ONLY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F6DF6B-AA28-1E18-7D69-34A1E206799E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F8B1F53-1589-33D7-3C32-077E788C6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4C1EF-D7E4-3702-6092-EFE862FFB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8604153"/>
            <a:ext cx="12179806" cy="3365695"/>
          </a:xfrm>
        </p:spPr>
        <p:txBody>
          <a:bodyPr anchor="ctr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37DE7-1D7A-32A3-A88D-722BA52766C9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7B295-1243-2BBD-AC77-7002AC68B56D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F124724-C9CF-DF8A-9FE0-CE1C65F9B0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AA0DBA4-5237-23C7-05D8-DD9640379CB8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23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BULLETS - Imag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C5DADC-C505-F594-3ED9-E07FA6C3859F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1B97FD-6C93-BC60-D63A-B88F2C3C2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6829593"/>
            <a:ext cx="12143232" cy="3365695"/>
          </a:xfrm>
        </p:spPr>
        <p:txBody>
          <a:bodyPr anchor="b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B0DECC-5F4B-7918-876B-2BF2EA6527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10283120"/>
            <a:ext cx="12143232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D8965-93AC-C44D-A13A-AA1A59E48E89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76025B-4D61-0E71-7F02-BE092B8B6E56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868D588-6D8B-CDEB-A2E0-D376E5C6CE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822DB8DA-38BC-95A4-39B5-5464378B46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D74CA92-EF16-40D7-2942-F366FA56461E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736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FA34CC3-F5EE-3A8A-AA13-FC23B233B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A682B68-3659-B898-36D3-E447501FB6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59F3285-DAE4-EEAA-1022-7AE1DD168FD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62650" y="4849813"/>
            <a:ext cx="24450701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ACFA6DD-1412-CA3C-15F4-ED8AD6B2B85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062650" y="17063961"/>
            <a:ext cx="2445070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36BBB72-064F-A97E-FE2D-2916C4D3DAF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062650" y="17751568"/>
            <a:ext cx="2445070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306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904B512-77C9-3A9F-0589-67D0C765FDC0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9354800" y="6919968"/>
            <a:ext cx="15583596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FC8AA277-6DD1-2CCF-12CD-C2AD75B0A1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DD79B1E-BCCA-42A9-FF20-7B376772A56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8FAA03E-2924-5648-AA06-0B8C894A49DD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4A33F69-6DBC-F1DB-EAD6-D5B9002DFD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0430B97A-31FA-023E-3290-2B9B63D005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8295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BBA88D4-0997-C5B9-36CF-9B1633F8B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E739272-8253-AD42-BD05-8F666D4982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78AB0E9-F286-1C40-1AD6-B85103B0AF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C3074C-54D1-DCE0-426E-97BA7CD58B8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8592799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25477F0-8392-CEDA-19F2-0A29016EECC0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A2AF85A-9EEE-C062-1006-74D7741E330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9E96633-6475-1F2C-E726-28BE8668FBC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592805" y="17063961"/>
            <a:ext cx="1634627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F2428D4D-F13F-B280-6137-8C32CD9EEF0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592805" y="17751568"/>
            <a:ext cx="1634627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8561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79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 Layou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16114AB-138A-4EAC-3492-E7D7CA15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B79CE2D-84D0-541E-C116-5E768BBF94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431A644-F8BA-5000-F78A-9BB8A4809E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8832277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46989B9-88FE-F861-A0B6-8F80720B5C7E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1058350" y="6919968"/>
            <a:ext cx="6924849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73B8B69-1B16-2A38-932F-E517F5C0529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8592805" y="4849813"/>
            <a:ext cx="8832277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60E8F47-2868-457B-7861-466422E34231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28013551" y="6919968"/>
            <a:ext cx="6924849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B5FB899-4F67-DA8C-A516-B71387137DB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883227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1A5AAD0-2B0D-F6DE-8C5D-5C0625FD55A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883227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BD83B1D-F849-2310-DE25-451C7BD75C53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592805" y="17063961"/>
            <a:ext cx="8832646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0292527-B9F3-D59F-1575-33C8C564E87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592805" y="17751568"/>
            <a:ext cx="8832646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011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6EC4D90-EA3E-9A18-FEA5-3EEF50715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BFC61ED-E368-EADF-A0C1-3AE9904C78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5FE98CD1-AB1E-1E7B-2FF4-F7E242CBAB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4148473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CCCE8B13-298C-67A4-073D-4636A3BCE7A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893038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F9FA27DB-2E4D-388B-2F4A-FE708B1D264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37604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5E18C58-3C84-ECE1-A164-6A5FF953635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653110" y="17063961"/>
            <a:ext cx="1078992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D55A3EC-8AF3-3222-5E82-1A74FA5AB0D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53110" y="17751568"/>
            <a:ext cx="1078992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F9A555E-B5A7-F2B9-6D6D-E24CAD68B92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893040" y="17063961"/>
            <a:ext cx="1078992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EFC4CC4C-42B6-5D87-37D6-FE779B1ABFE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893040" y="17751568"/>
            <a:ext cx="1078992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4DE79F6-DE99-BDFD-033A-5AB8981A3A0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4132970" y="17063961"/>
            <a:ext cx="1079037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6F712D3-EAE3-8A7F-010B-AFEF00AE6B0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4132970" y="17751568"/>
            <a:ext cx="1079037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6806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59D9FFB-F331-2BA3-76DB-D0D67666F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737A17E-9A03-1AA3-D59C-3833F19EF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FF59CD9-73FD-415B-F082-C27D3FC74C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20757" y="4849813"/>
            <a:ext cx="798298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0082BEB-34AF-6104-9172-84A9393C73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2254" y="4849813"/>
            <a:ext cx="798298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1ACBD8DD-E9B6-20E0-AF99-F566611D525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637606" y="4849813"/>
            <a:ext cx="796913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3F34C73B-16DF-6108-33FA-2019F4A18A9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969260" y="4849813"/>
            <a:ext cx="7969133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2A0C0A2B-E05B-6582-22E0-E2FB87D4F5F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87333" y="17063961"/>
            <a:ext cx="7967906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F252818C-30B9-BEAB-C34B-3FDB45B0785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0527" y="17063961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E94F7E10-2AF0-1049-A3BD-C3667BA1A7B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87333" y="17751568"/>
            <a:ext cx="7967906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CCE2100E-D959-41B2-929B-D1BC5577201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0527" y="17751568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F9556000-DFCA-8B90-EBBC-359C95C3B361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527529" y="17063961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80DB8C8F-25FA-6C95-C2D7-C138BAA32B5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527529" y="17751568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63D94597-BF94-1410-90DE-B1569E6B339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6976037" y="17063961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BF06A1A9-1746-181C-9E88-1422CE2DFEC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976037" y="17751568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13558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8907B76C-DA4A-68FA-C798-F3D3ED6D3EE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80A5F7E9-98C2-BE12-2CFF-1D4269C21CE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C40D16D0-F1BB-6699-BB7A-3010F14B4E5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69BAFFD-DE29-C3FE-3E3D-0742C54E776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F8CDCB5-2334-0382-7EDF-D6A8C4C3791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E8130F2-A049-2C2C-49C2-814F60E02EF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2EF59D26-21AA-0628-FEAE-B2017AD93D4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FA27073E-24AC-35B6-4579-F3553211D14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7137105-F7C8-86F9-A19D-CC0280C9551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C215F7B2-F4E2-412D-DB90-96FF4E146F17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18520757" y="11931888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F6B1B50B-4191-7EA1-DD61-A96EBE2A0C65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7265320" y="11931888"/>
            <a:ext cx="10789919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5B4C94D-3029-61DE-18DE-8A6472E970BD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276587" y="17063961"/>
            <a:ext cx="1077865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CE518717-6ECD-F803-EEF8-2B2D7CF9EB49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76587" y="17751568"/>
            <a:ext cx="1077865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C5D8EE17-AD94-2DE2-C337-573533395DAF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8533554" y="17063961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85A95BB1-6B72-7CA5-06BB-430623F1D273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8533554" y="17751568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DC5F873-F78F-F1B6-1AFB-37B1EE509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8631CFA9-583B-6069-2D7A-BD83D75791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144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B1953C1A-70BD-1EAA-9874-87A836A8195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9252F9A9-D932-EDF6-7A48-D5D93A40455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D0D95889-F2DB-3BC9-69A2-99832FFC984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20BBE6F4-0357-A4FD-1E64-134C0BB676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BFAE3A57-5BF4-79B4-4629-2CC735C71FE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9A50CCA-B5CD-F9AE-216F-C421A1BD9F0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757508AA-A2C8-98B6-81F3-50D83C5092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F4222A90-C423-A76E-E4A1-DC33CE530C3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4209A868-D6F4-3E49-A6A2-D0B83BADF3A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9C37E9B7-863B-6FEB-5E35-885ED1194BFF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1290265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577FA631-E033-ADBD-0DC9-D0DB5E39C199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165684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81881A2-4556-E0E7-4976-CE4CA8B44BD2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2415973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3E8E5407-C49C-0C9D-34F8-F6F0488021F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68105" y="17063961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22DA5A94-C231-4766-8AC7-EF73C16EBD6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68105" y="17751568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00B4030C-05CF-B466-BA8F-C340617A5787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2905609" y="17063961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894CEECC-D038-E547-DC3E-DE08CED8E7D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2905609" y="17751568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94DC10A-126A-4CF6-0FD2-5B6BB2EFDEBD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24162576" y="17063961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57F8B789-2F41-F510-798B-CCE7F38AB05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24162576" y="17751568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01540E5A-2872-4A69-C821-D69B87963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C4FBCAD5-F75E-2024-91A6-AF69090C6A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705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44D2068-6849-9B7C-6BC5-5E5F7AA4A6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335071" y="17059122"/>
            <a:ext cx="795528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BD648D6-A7DD-1281-7F44-26AAC46ED2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886573" y="17059122"/>
            <a:ext cx="797033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A889FC2-EEE4-383A-34F1-AA6640C2BEE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5071" y="17727056"/>
            <a:ext cx="795528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7DD1B20-C6FB-A50F-E2B0-453434ECCBA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86573" y="17727056"/>
            <a:ext cx="797033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AE5F378B-4650-A769-498F-70E97D83294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886573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4D0EBD50-D183-BA46-8F9A-CA94A31E251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4335074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B28D2A90-D084-131D-BC81-F32026B9D485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2783576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31F641B-69D7-D8F7-664B-8DC4432B48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2783575" y="17059122"/>
            <a:ext cx="795146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523F0B05-8C96-0447-48C6-977D2CE109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783575" y="17727056"/>
            <a:ext cx="795146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450F6A7B-55D2-E137-09E7-D5EB0FECCA2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36E7E436-EF57-51FD-A8FB-FDA402DAB66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11D06D85-EEB0-0A4E-44A0-04EB0FDA4913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65" name="Picture Placeholder 2">
            <a:extLst>
              <a:ext uri="{FF2B5EF4-FFF2-40B4-BE49-F238E27FC236}">
                <a16:creationId xmlns:a16="http://schemas.microsoft.com/office/drawing/2014/main" id="{9CAB601B-BE03-84B9-C2D3-F9A9DD36F0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2901EEFF-A05E-86EF-2959-BEBE7506CE3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CA5DE0BE-2247-E600-19F8-62852DE95A3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7D33E875-82FA-EFBA-E610-7A1BB8D8E0D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16E04D83-5D56-3ED0-0106-291190FF16C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B72D7370-4F41-FFA7-2106-37908325FCC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AFF43D71-DEF4-2B0C-C6B4-BCAFBD85271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F818D8AD-CFB5-A8CB-CABB-19C1B1AFE5B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3409FA5-2A41-C5C8-6575-A607630F90FC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3B193957-7130-A79D-273C-851474BDC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A822B21-EE98-CD37-EC99-C8836B3004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59005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5EA57D4F-DD4C-CA06-8F17-B354B7AF0AE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37603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6F88D93-EC5D-0F4F-2D03-D40CFF157D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0086104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E2460103-C7AD-1E73-A79D-2130A59BA43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8534606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CB4626F4-FF48-A6FD-42A0-87CB9D35E8B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BBF469D-EB9A-C1CD-A4E0-EFCD4EF63E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398E7A27-AB90-AE4B-9C41-537061139935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375CDD23-925E-31A1-C3FF-2D6ED9D05AA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15BDAD05-3EAC-DFAA-EDD1-1D9E9C002116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6968061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2360B2E4-D618-5423-3E76-F376EBCA010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AD06D986-4434-AF51-6805-3B97BBB7694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1F515353-8B00-746C-A2DE-32E93A0F1A0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5744BB22-B21A-41F1-3AC0-E5405D3F38B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8435F4BE-979D-A31E-822F-BE5B89134C2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677BC232-CE11-33FD-E959-01E1784345E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4F4CD93-1747-0EB8-E78A-72E497AAB23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A697863-003A-44B9-586E-527F58EF782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F51F4D18-0362-FD9E-AC25-A4A81A8B19E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87333" y="17059122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53B0CD77-A671-31CB-AC75-0C7EC845BB1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0527" y="17059122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5373FC8-B0DB-5978-E125-CA5A68C0257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87333" y="17746729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E6B03167-9698-83DC-3B32-0493773EDDC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0527" y="17746729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A6B7D653-72EF-B0B1-6654-9E4D6E8DCA7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527529" y="17059122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68246EB6-5778-F487-E211-E6E38EDCBD3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527529" y="17746729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46E19FE0-274C-8D86-A257-C3C9C6050C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6976037" y="17059122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6EE28B31-BBFD-198B-6E2A-89E9C4CCFA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976037" y="17746729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7782373E-DEA5-D3FA-DF0B-FC71246BA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6E4B878-2BFA-C852-759E-04F4BD4E45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5906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C8872D6-E3D9-128D-6975-7E43AE049D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782110" y="17059122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124D63DA-1ECC-62E5-3223-DD9853116B9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37420" y="17059122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296C6CE-75C2-58D3-2077-098855EC507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782110" y="17727056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B889168-9CA5-7858-11A4-7E282071DDD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37420" y="17727056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3F8F5E2E-FAA9-873C-63EB-B4940E3D4908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021177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119A3EE3-90A6-60F9-3E78-60D1CE1FB24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1779715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C639A2E5-6B54-F354-C964-79CE29BEB3D6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5286158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405A4B4F-FDD8-68B8-BEC0-2C9F5E7703B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8532409" y="17059122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6A9D8994-57AB-FC46-F970-8A9BC7CAD26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8532409" y="17727056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34A2868F-2DD9-684C-4C82-813EEBD15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D2FB10F1-37BA-6882-EBF3-73F1E627FFB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F7972475-48C0-DE70-4A42-09E610902CE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03F70687-E13E-779B-ECD8-584B6FB4FB1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EB21B6ED-31E4-7226-13B1-F2AA1B5EC045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6C21D96F-4A3F-E55C-9A59-55E018F25D9C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8527620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485D12D2-2B06-3201-0659-EE86413C68D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5307424" y="17059122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7241A741-AE7C-3428-6194-0F6E94BF06F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5307424" y="17727056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8D28CF82-511F-AF83-F5D5-77ECB99010E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1439B33F-68A6-6AFE-68C2-8A0B706EE9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1B9EFC83-50E5-49BB-B838-4F101E95ABD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BFB3F389-B76A-63C4-BC38-E857B1B0979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8AAEBAC8-FBC5-9068-A8B4-AEE29F8FC0A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17BBB11-F155-8A2D-2741-A48639DDC9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74BB25EE-CFA9-E005-5BB1-CAC4EA6436E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3505C59D-AFAD-58D3-4166-F5257E096C4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9183A493-96AB-21A4-F2F2-55F4C25B4A3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39F09929-49C9-A912-1E78-C37DD2A4005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2700C3A0-30EC-1996-7732-DE4E1CF95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A0EDA14A-3243-B144-7B6A-EA7981E5D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1859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9B94E87-6C45-B9E5-F5AE-D69D71E616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82295" y="17059122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60A4EC5-468D-A3E6-9294-084BA073A23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37605" y="17059122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7AB65765-2201-817D-E699-AB8E899F5A0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82295" y="17727056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A54B1517-FE34-AAC0-C4EE-52F7D477D2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637605" y="17727056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30BC2C71-2AC1-DDC7-734C-63EE3CA218F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37605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4A5495BC-7C50-8C58-B54F-D3C882FECC10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396143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48C56C91-18A4-7D8E-94FC-6714566B099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1902586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528A02C1-AD1D-1EE4-C6AC-3B590D5277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5132594" y="17059122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F1D675D5-3EFF-B8AD-BA35-187E996A9B6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132594" y="17727056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F1029ABF-1C3A-2F51-92CB-AA5A3AC353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8FE2B66F-F99F-570D-A31D-3578C4B3B17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42FEAB60-4C6E-41A0-FC52-81583615683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A2963118-2A95-082A-4DFF-6C0DA33F59B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F1791F3A-0E82-06A9-0588-000305CD1590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7E0D42E0-350E-2247-45F3-56D42F8A4B66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5144048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A7640883-7B53-617D-BE12-A19E85F82D7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1907609" y="17059122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D9B189E3-4BDB-A032-87AD-39D194013B8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1907609" y="17727056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2A34B9E8-CFB0-ABCC-D2C4-A8F174FDB90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716C5C95-2BC4-4D5A-9F5E-FA8B8CECBF6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471A9256-6A6C-5C2D-1DEA-813569F4D29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43D755B0-CB88-73DF-77BE-F524AF55542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3198CB65-E1BB-0862-2BBA-EDF38803C3B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D76AC962-A132-DA02-DE26-644561C88B3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7EC2D322-35AF-3168-CAE7-F7242C22DE6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B0179DD1-4F77-A229-F54C-117D786F649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1" name="Picture Placeholder 2">
            <a:extLst>
              <a:ext uri="{FF2B5EF4-FFF2-40B4-BE49-F238E27FC236}">
                <a16:creationId xmlns:a16="http://schemas.microsoft.com/office/drawing/2014/main" id="{1B3ED7E6-3440-4DEC-6512-E64B9960C25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28661124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GB"/>
              <a:t>Click icon to add picture</a:t>
            </a:r>
            <a:endParaRPr lang="en-US"/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9C3AE372-0E56-771E-CCB5-C1E77A38D34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8644881" y="17103569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F415D1AB-B98D-8EC8-08B0-3DAD5A3D8CB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644881" y="17791176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5A71691E-DD29-C12F-E295-A972376CE11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09DF864-DBFA-F92D-B685-429A430B260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4AD4D5AB-34C6-812D-8AD2-BF8272B628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B1FCE4BF-7751-CC7B-D446-A5791D382E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2241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3010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Te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70B57E-B314-99BB-8DF8-2672644B4F4E}"/>
              </a:ext>
            </a:extLst>
          </p:cNvPr>
          <p:cNvSpPr/>
          <p:nvPr userDrawn="1"/>
        </p:nvSpPr>
        <p:spPr>
          <a:xfrm>
            <a:off x="15000920" y="10556523"/>
            <a:ext cx="11020290" cy="74920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endParaRPr lang="en-US" sz="9600" b="1" err="1">
              <a:solidFill>
                <a:schemeClr val="tx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F80E6-5287-D931-0053-EF9F8579E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7422" y="10556523"/>
            <a:ext cx="11022523" cy="786452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89DD87-13E1-B25F-EBCC-2BC52BA4AAC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5951796" y="11141440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869C1B-4BC1-3F4F-4B38-F2FBE6DA615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5951796" y="13730012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944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-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image of video/demo</a:t>
            </a:r>
          </a:p>
        </p:txBody>
      </p:sp>
    </p:spTree>
    <p:extLst>
      <p:ext uri="{BB962C8B-B14F-4D97-AF65-F5344CB8AC3E}">
        <p14:creationId xmlns:p14="http://schemas.microsoft.com/office/powerpoint/2010/main" val="339081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Insert 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834EEA-7CA3-4C82-B29B-3EA15B8822C9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7" name="Media Placeholder 7">
            <a:extLst>
              <a:ext uri="{FF2B5EF4-FFF2-40B4-BE49-F238E27FC236}">
                <a16:creationId xmlns:a16="http://schemas.microsoft.com/office/drawing/2014/main" id="{95086AA8-FFA8-416F-AD2F-0B7223809227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lang="en-US" sz="84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marL="857250" lvl="0" indent="-857250" algn="ctr"/>
            <a:r>
              <a:rPr lang="en-US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0279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white background&#10;&#10;Description automatically generated">
            <a:extLst>
              <a:ext uri="{FF2B5EF4-FFF2-40B4-BE49-F238E27FC236}">
                <a16:creationId xmlns:a16="http://schemas.microsoft.com/office/drawing/2014/main" id="{708A9C7D-B92D-A13B-AE0E-7F3EA434A1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1316F0-7ADD-BB87-23BE-740C3B3B0100}"/>
              </a:ext>
            </a:extLst>
          </p:cNvPr>
          <p:cNvSpPr/>
          <p:nvPr userDrawn="1"/>
        </p:nvSpPr>
        <p:spPr>
          <a:xfrm>
            <a:off x="0" y="6963916"/>
            <a:ext cx="36576000" cy="13610084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1478E8-E56F-B47D-1F5A-CBA4655161C3}"/>
              </a:ext>
            </a:extLst>
          </p:cNvPr>
          <p:cNvCxnSpPr/>
          <p:nvPr userDrawn="1"/>
        </p:nvCxnSpPr>
        <p:spPr>
          <a:xfrm>
            <a:off x="0" y="11329275"/>
            <a:ext cx="3657600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66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x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white background&#10;&#10;Description automatically generated">
            <a:extLst>
              <a:ext uri="{FF2B5EF4-FFF2-40B4-BE49-F238E27FC236}">
                <a16:creationId xmlns:a16="http://schemas.microsoft.com/office/drawing/2014/main" id="{868E8BC8-DCAA-6E80-5181-5371045BDE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46080A-6CDE-3FF2-A128-47CFF5F0C9C5}"/>
              </a:ext>
            </a:extLst>
          </p:cNvPr>
          <p:cNvSpPr/>
          <p:nvPr userDrawn="1"/>
        </p:nvSpPr>
        <p:spPr>
          <a:xfrm>
            <a:off x="0" y="6963916"/>
            <a:ext cx="36576000" cy="13610084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4798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curved lines with a bright light behind them&#10;&#10;Description automatically generated">
            <a:extLst>
              <a:ext uri="{FF2B5EF4-FFF2-40B4-BE49-F238E27FC236}">
                <a16:creationId xmlns:a16="http://schemas.microsoft.com/office/drawing/2014/main" id="{F807122B-A2F6-379E-64FD-A4985E493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r="51136" b="926"/>
          <a:stretch/>
        </p:blipFill>
        <p:spPr>
          <a:xfrm>
            <a:off x="0" y="0"/>
            <a:ext cx="17150706" cy="2057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FDB0CE-6D06-5D9D-4F40-64EBE09315DF}"/>
              </a:ext>
            </a:extLst>
          </p:cNvPr>
          <p:cNvSpPr/>
          <p:nvPr userDrawn="1"/>
        </p:nvSpPr>
        <p:spPr>
          <a:xfrm>
            <a:off x="0" y="0"/>
            <a:ext cx="17150706" cy="20574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14B981-6D72-A82B-BB74-685EAD4F2156}"/>
              </a:ext>
            </a:extLst>
          </p:cNvPr>
          <p:cNvSpPr/>
          <p:nvPr userDrawn="1"/>
        </p:nvSpPr>
        <p:spPr>
          <a:xfrm>
            <a:off x="17204620" y="5394960"/>
            <a:ext cx="566928" cy="15179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58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068417-0A49-4E97-BD32-9EE897037421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CE798D4-9140-2EC5-6DC9-6C6A5F573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4260" y="10771999"/>
            <a:ext cx="22733876" cy="547618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4400" cap="none" baseline="0">
                <a:solidFill>
                  <a:schemeClr val="tx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/>
              <a:t>Edit Text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AAD9D4-FB4F-9DA0-9C5E-7AD5B9D1B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260" y="9024760"/>
            <a:ext cx="22733877" cy="1754266"/>
          </a:xfrm>
          <a:prstGeom prst="rect">
            <a:avLst/>
          </a:prstGeom>
        </p:spPr>
        <p:txBody>
          <a:bodyPr/>
          <a:lstStyle>
            <a:lvl1pPr algn="l">
              <a:defRPr sz="12000" b="0" cap="none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</a:lstStyle>
          <a:p>
            <a:r>
              <a:rPr lang="en-US"/>
              <a:t>Click to add text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1DC9D6B-A1D3-6E9D-3F5B-25ABC3B87F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93140" y="6248046"/>
            <a:ext cx="2357259" cy="23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white background&#10;&#10;Description automatically generated">
            <a:extLst>
              <a:ext uri="{FF2B5EF4-FFF2-40B4-BE49-F238E27FC236}">
                <a16:creationId xmlns:a16="http://schemas.microsoft.com/office/drawing/2014/main" id="{59444DC2-EE0C-D166-FB2A-0933A4B046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pic>
        <p:nvPicPr>
          <p:cNvPr id="3" name="Picture 2" descr="A picture containing graphics, logo, symbol, graphic design&#10;&#10;Description automatically generated">
            <a:extLst>
              <a:ext uri="{FF2B5EF4-FFF2-40B4-BE49-F238E27FC236}">
                <a16:creationId xmlns:a16="http://schemas.microsoft.com/office/drawing/2014/main" id="{9BB9031F-8728-8968-10CA-E5BDE38FC7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5" y="773531"/>
            <a:ext cx="8365991" cy="288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5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5372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B5A3B7-671E-C83C-D30C-891E7AC20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591E553-3F88-CE75-0B41-84F0FCE66A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4C6155-7E24-522A-D9BC-0187CC5320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4777A-F626-7644-27B7-BFAC0B981393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65545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_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8F5163-CB61-79FB-F160-F5D40ECCE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4DE4CF-0F8A-C449-EB63-E6FB16955E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B67495D-7B41-2537-BC39-7393489E5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8442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BB3E37-708E-211E-579F-07C9AF797C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0FC4D5-AB7A-23D7-9D7B-80DEBB4B5F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46F2B23-740A-C60D-727C-DC63D8F8D8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AAC10-E9F2-1A13-3A59-F02BCBD31C18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5395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D6812F5-ABE3-E984-84D2-2BCF62F7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8D5FFB6-C6A8-037E-5413-097EB66C5C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EAC335-6BA5-09DF-D45A-2D1E4919D6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7F3906-FA1F-F5DB-AEEC-275E973390E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00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02BC1FA-1DB5-2C7E-04B8-FED750886E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2AEF98B-5FB8-3A4F-796B-DD99AF3F27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51F2F2-6278-B4DF-1110-A1875E182B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4011BA-8847-33A7-3882-70122015054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4AC74-E8E5-AA23-89B3-FDB8D3DEFA54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96951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Add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DA1210-4468-5B83-C91A-BBA62AF1227D}"/>
              </a:ext>
            </a:extLst>
          </p:cNvPr>
          <p:cNvGrpSpPr/>
          <p:nvPr userDrawn="1"/>
        </p:nvGrpSpPr>
        <p:grpSpPr>
          <a:xfrm>
            <a:off x="34061399" y="19504414"/>
            <a:ext cx="2514601" cy="1072783"/>
            <a:chOff x="34061399" y="19504414"/>
            <a:chExt cx="2514601" cy="10727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6547AF-589A-45F3-BD57-EACA3BF60CFD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F64E9CA-B4B2-365B-092F-3051F7475E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2D35CCE-691B-B7BB-20A2-6CCF6593C860}"/>
              </a:ext>
            </a:extLst>
          </p:cNvPr>
          <p:cNvSpPr txBox="1">
            <a:spLocks/>
          </p:cNvSpPr>
          <p:nvPr userDrawn="1"/>
        </p:nvSpPr>
        <p:spPr>
          <a:xfrm>
            <a:off x="25805098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mtClean="0">
                <a:latin typeface="+mn-lt"/>
              </a:rPr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240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722" r:id="rId3"/>
    <p:sldLayoutId id="2147483718" r:id="rId4"/>
    <p:sldLayoutId id="2147483681" r:id="rId5"/>
    <p:sldLayoutId id="2147483680" r:id="rId6"/>
    <p:sldLayoutId id="2147483682" r:id="rId7"/>
    <p:sldLayoutId id="2147483683" r:id="rId8"/>
    <p:sldLayoutId id="2147483705" r:id="rId9"/>
    <p:sldLayoutId id="2147483685" r:id="rId10"/>
    <p:sldLayoutId id="2147483686" r:id="rId11"/>
    <p:sldLayoutId id="2147483687" r:id="rId12"/>
    <p:sldLayoutId id="2147483691" r:id="rId13"/>
    <p:sldLayoutId id="2147483688" r:id="rId14"/>
    <p:sldLayoutId id="2147483690" r:id="rId15"/>
    <p:sldLayoutId id="2147483689" r:id="rId16"/>
    <p:sldLayoutId id="2147483692" r:id="rId17"/>
    <p:sldLayoutId id="2147483693" r:id="rId18"/>
    <p:sldLayoutId id="2147483709" r:id="rId19"/>
    <p:sldLayoutId id="2147483723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695" r:id="rId29"/>
    <p:sldLayoutId id="2147483721" r:id="rId30"/>
    <p:sldLayoutId id="2147483694" r:id="rId31"/>
    <p:sldLayoutId id="2147483719" r:id="rId32"/>
    <p:sldLayoutId id="2147483724" r:id="rId33"/>
    <p:sldLayoutId id="2147483725" r:id="rId34"/>
    <p:sldLayoutId id="2147483676" r:id="rId35"/>
    <p:sldLayoutId id="2147483684" r:id="rId3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2743200" rtl="0" eaLnBrk="1" latinLnBrk="0" hangingPunct="1">
        <a:lnSpc>
          <a:spcPct val="90000"/>
        </a:lnSpc>
        <a:spcBef>
          <a:spcPct val="0"/>
        </a:spcBef>
        <a:buNone/>
        <a:defRPr sz="7200" b="1" kern="1200" cap="none" baseline="0">
          <a:solidFill>
            <a:schemeClr val="bg1"/>
          </a:solidFill>
          <a:latin typeface="NVIDIA Sans" panose="020B0503020203020204" pitchFamily="34" charset="0"/>
          <a:ea typeface="+mj-ea"/>
          <a:cs typeface="NVIDIA Sans" panose="020B0503020203020204" pitchFamily="34" charset="0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NVIDIA Sans" panose="020B0503020203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himchandani/cudaq-perlmutte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Q0Fehg0uLCWcxzkwFS9y3zBSE3Io_NwW#scrollTo=-OYPXSIJIJ6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3012" y="2983577"/>
            <a:ext cx="19282214" cy="4937760"/>
          </a:xfrm>
        </p:spPr>
        <p:txBody>
          <a:bodyPr/>
          <a:lstStyle/>
          <a:p>
            <a:r>
              <a:rPr lang="en-US" dirty="0">
                <a:latin typeface="NVIDIA Sans"/>
                <a:cs typeface="NVIDIA Sans"/>
              </a:rPr>
              <a:t>Quantum Enhanced AFQMC 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C4E44C6-E88C-4CDE-9E6A-035AA5A6F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3012" y="7941727"/>
            <a:ext cx="19910074" cy="3357644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dirty="0" err="1">
                <a:latin typeface="NVIDIA Sans"/>
                <a:cs typeface="NVIDIA Sans"/>
              </a:rPr>
              <a:t>Zohim</a:t>
            </a:r>
            <a:r>
              <a:rPr lang="en-US" dirty="0">
                <a:latin typeface="NVIDIA Sans"/>
                <a:cs typeface="NVIDIA Sans"/>
              </a:rPr>
              <a:t> Chandani, Davide </a:t>
            </a:r>
            <a:r>
              <a:rPr lang="en-US" dirty="0" err="1">
                <a:latin typeface="NVIDIA Sans"/>
                <a:cs typeface="NVIDIA Sans"/>
              </a:rPr>
              <a:t>Vodola</a:t>
            </a:r>
            <a:r>
              <a:rPr lang="en-US" dirty="0">
                <a:latin typeface="NVIDIA Sans"/>
                <a:cs typeface="NVIDIA Sans"/>
              </a:rPr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8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1FA95-8901-85FB-A4F1-2AC832D7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10BC-8733-354D-0BFA-A5FD2CAD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Enhanced AFQMC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89171-376B-13AD-7674-C448BCC63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33B2156-8591-ECD8-ED71-296F9245E5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4600" y="4638817"/>
                <a:ext cx="31546800" cy="13651992"/>
              </a:xfrm>
            </p:spPr>
            <p:txBody>
              <a:bodyPr/>
              <a:lstStyle/>
              <a:p>
                <a:r>
                  <a:rPr lang="en-US" dirty="0">
                    <a:latin typeface="+mn-lt"/>
                  </a:rPr>
                  <a:t>Quality of trial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>
                    <a:latin typeface="+mn-lt"/>
                  </a:rPr>
                  <a:t> accuracy of AFQMC </a:t>
                </a:r>
              </a:p>
              <a:p>
                <a:r>
                  <a:rPr lang="en-US" dirty="0">
                    <a:latin typeface="+mn-lt"/>
                  </a:rPr>
                  <a:t>Trial </a:t>
                </a:r>
                <a:r>
                  <a:rPr lang="en-US" dirty="0" err="1">
                    <a:latin typeface="+mn-lt"/>
                  </a:rPr>
                  <a:t>wfn</a:t>
                </a:r>
                <a:r>
                  <a:rPr lang="en-US" dirty="0">
                    <a:latin typeface="+mn-lt"/>
                  </a:rPr>
                  <a:t> can be hard to simulate on a classical computer </a:t>
                </a:r>
              </a:p>
              <a:p>
                <a:r>
                  <a:rPr lang="en-US" dirty="0">
                    <a:latin typeface="+mn-lt"/>
                  </a:rPr>
                  <a:t>Classical </a:t>
                </a:r>
                <a:r>
                  <a:rPr lang="en-US" dirty="0" err="1">
                    <a:latin typeface="+mn-lt"/>
                  </a:rPr>
                  <a:t>wfns</a:t>
                </a:r>
                <a:r>
                  <a:rPr lang="en-US" dirty="0">
                    <a:latin typeface="+mn-lt"/>
                  </a:rPr>
                  <a:t> scale exponentially </a:t>
                </a:r>
              </a:p>
              <a:p>
                <a:r>
                  <a:rPr lang="en-US" dirty="0">
                    <a:latin typeface="+mn-lt"/>
                  </a:rPr>
                  <a:t>QC enables exploration of trail </a:t>
                </a:r>
                <a:r>
                  <a:rPr lang="en-US" dirty="0" err="1">
                    <a:latin typeface="+mn-lt"/>
                  </a:rPr>
                  <a:t>wfn</a:t>
                </a:r>
                <a:r>
                  <a:rPr lang="en-US" dirty="0">
                    <a:latin typeface="+mn-lt"/>
                  </a:rPr>
                  <a:t> beyond what is classically tractable </a:t>
                </a:r>
              </a:p>
              <a:p>
                <a:r>
                  <a:rPr lang="en-US" dirty="0">
                    <a:latin typeface="+mn-lt"/>
                  </a:rPr>
                  <a:t>Use QC to perform overlaps efficiently </a:t>
                </a:r>
              </a:p>
              <a:p>
                <a:r>
                  <a:rPr lang="en-US" dirty="0">
                    <a:latin typeface="+mn-lt"/>
                  </a:rPr>
                  <a:t>Classical AFQMC errors ~ 8 kcal/mol </a:t>
                </a:r>
              </a:p>
              <a:p>
                <a:r>
                  <a:rPr lang="en-US" dirty="0">
                    <a:latin typeface="+mn-lt"/>
                  </a:rPr>
                  <a:t>QC-AFQMC errors ~ 2 kcal/mol 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33B2156-8591-ECD8-ED71-296F9245E5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4600" y="4638817"/>
                <a:ext cx="31546800" cy="13651992"/>
              </a:xfrm>
              <a:blipFill>
                <a:blip r:embed="rId3"/>
                <a:stretch>
                  <a:fillRect l="-845" t="-1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3874E3B-0D63-9158-CCE8-99E5EF749097}"/>
              </a:ext>
            </a:extLst>
          </p:cNvPr>
          <p:cNvSpPr/>
          <p:nvPr/>
        </p:nvSpPr>
        <p:spPr>
          <a:xfrm>
            <a:off x="26857934" y="13683377"/>
            <a:ext cx="7203466" cy="1768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Subtitle 9">
            <a:extLst>
              <a:ext uri="{FF2B5EF4-FFF2-40B4-BE49-F238E27FC236}">
                <a16:creationId xmlns:a16="http://schemas.microsoft.com/office/drawing/2014/main" id="{95D213F5-8E60-C32A-301E-148AC4B47E6C}"/>
              </a:ext>
            </a:extLst>
          </p:cNvPr>
          <p:cNvSpPr txBox="1">
            <a:spLocks/>
          </p:cNvSpPr>
          <p:nvPr/>
        </p:nvSpPr>
        <p:spPr>
          <a:xfrm>
            <a:off x="0" y="19781047"/>
            <a:ext cx="28000867" cy="59494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dirty="0">
                <a:latin typeface="NVIDIA Sans"/>
              </a:rPr>
              <a:t>Huggins et al. </a:t>
            </a:r>
            <a:r>
              <a:rPr lang="en-US" dirty="0" err="1">
                <a:latin typeface="NVIDIA Sans"/>
              </a:rPr>
              <a:t>Unbaising</a:t>
            </a:r>
            <a:r>
              <a:rPr lang="en-US" dirty="0">
                <a:latin typeface="NVIDIA Sans"/>
              </a:rPr>
              <a:t> fermionic quantum Monte Carlo with a QC, 2021. </a:t>
            </a:r>
            <a:endParaRPr lang="en-US" dirty="0"/>
          </a:p>
        </p:txBody>
      </p:sp>
      <p:pic>
        <p:nvPicPr>
          <p:cNvPr id="24" name="Picture 23" descr="A graph of a good trial&#10;&#10;Description automatically generated">
            <a:extLst>
              <a:ext uri="{FF2B5EF4-FFF2-40B4-BE49-F238E27FC236}">
                <a16:creationId xmlns:a16="http://schemas.microsoft.com/office/drawing/2014/main" id="{DFAE9E53-9F0F-833B-A1B4-14C0A6112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3386" y="4638817"/>
            <a:ext cx="11364686" cy="548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5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8CAAF-99B5-86A3-68C7-317CB6A0E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889D-3B6B-8E31-0EFA-55E2EDC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Enhanced AFQMC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2D62A-4472-883C-2EB9-7BB18D0DB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5379E-A0D3-CDD1-3BBF-F2140D20F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4434840"/>
            <a:ext cx="31546800" cy="13651992"/>
          </a:xfrm>
        </p:spPr>
        <p:txBody>
          <a:bodyPr/>
          <a:lstStyle/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5381CA-D653-D83E-FC30-C030AB868E34}"/>
              </a:ext>
            </a:extLst>
          </p:cNvPr>
          <p:cNvSpPr/>
          <p:nvPr/>
        </p:nvSpPr>
        <p:spPr>
          <a:xfrm>
            <a:off x="26857934" y="13683377"/>
            <a:ext cx="7203466" cy="1768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782AEA-29D5-B61A-3A90-B4C882B9FAE7}"/>
              </a:ext>
            </a:extLst>
          </p:cNvPr>
          <p:cNvGrpSpPr/>
          <p:nvPr/>
        </p:nvGrpSpPr>
        <p:grpSpPr>
          <a:xfrm>
            <a:off x="20646380" y="4208817"/>
            <a:ext cx="12423107" cy="11413932"/>
            <a:chOff x="23229993" y="8295409"/>
            <a:chExt cx="7345596" cy="8134441"/>
          </a:xfrm>
        </p:grpSpPr>
        <p:pic>
          <p:nvPicPr>
            <p:cNvPr id="6" name="Picture 5" descr="A graph of energy and bond distance&#10;&#10;Description automatically generated">
              <a:extLst>
                <a:ext uri="{FF2B5EF4-FFF2-40B4-BE49-F238E27FC236}">
                  <a16:creationId xmlns:a16="http://schemas.microsoft.com/office/drawing/2014/main" id="{D5EF09E0-B384-0FEE-9310-E387CF9F5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5764" t="38704" r="3690" b="16441"/>
            <a:stretch/>
          </p:blipFill>
          <p:spPr>
            <a:xfrm>
              <a:off x="23303345" y="9504218"/>
              <a:ext cx="7272244" cy="692563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4D27E6-BD31-898B-F49A-BB6615C375CF}"/>
                </a:ext>
              </a:extLst>
            </p:cNvPr>
            <p:cNvSpPr/>
            <p:nvPr/>
          </p:nvSpPr>
          <p:spPr>
            <a:xfrm rot="18368042">
              <a:off x="22122244" y="9403158"/>
              <a:ext cx="2805546" cy="5900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815C65-36A1-6AC1-92FE-5254B8759BD3}"/>
              </a:ext>
            </a:extLst>
          </p:cNvPr>
          <p:cNvGrpSpPr/>
          <p:nvPr/>
        </p:nvGrpSpPr>
        <p:grpSpPr>
          <a:xfrm>
            <a:off x="2514599" y="4208816"/>
            <a:ext cx="16557171" cy="13408623"/>
            <a:chOff x="19089565" y="2684802"/>
            <a:chExt cx="15536739" cy="15402030"/>
          </a:xfrm>
        </p:grpSpPr>
        <p:pic>
          <p:nvPicPr>
            <p:cNvPr id="17" name="Picture 16" descr="A graph of energy and bond distance&#10;&#10;Description automatically generated">
              <a:extLst>
                <a:ext uri="{FF2B5EF4-FFF2-40B4-BE49-F238E27FC236}">
                  <a16:creationId xmlns:a16="http://schemas.microsoft.com/office/drawing/2014/main" id="{2911AC7E-9264-0E38-0CA1-41E09F443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687" t="246" r="3689"/>
            <a:stretch/>
          </p:blipFill>
          <p:spPr>
            <a:xfrm>
              <a:off x="19089565" y="2684802"/>
              <a:ext cx="15536739" cy="1540203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9991417-D413-F7A1-2F84-D914EF09FC12}"/>
                </a:ext>
              </a:extLst>
            </p:cNvPr>
            <p:cNvSpPr/>
            <p:nvPr/>
          </p:nvSpPr>
          <p:spPr>
            <a:xfrm>
              <a:off x="27736800" y="8977747"/>
              <a:ext cx="4107873" cy="6134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2B4C6C-4A34-C242-026D-5EF2DF80DBD5}"/>
                </a:ext>
              </a:extLst>
            </p:cNvPr>
            <p:cNvSpPr/>
            <p:nvPr/>
          </p:nvSpPr>
          <p:spPr>
            <a:xfrm>
              <a:off x="26857934" y="13683377"/>
              <a:ext cx="7203466" cy="176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ED6FEF2-1868-119D-2D72-98E6925CF71F}"/>
                </a:ext>
              </a:extLst>
            </p:cNvPr>
            <p:cNvSpPr/>
            <p:nvPr/>
          </p:nvSpPr>
          <p:spPr>
            <a:xfrm>
              <a:off x="28531202" y="8563015"/>
              <a:ext cx="5530198" cy="176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D872B6-8502-E4CA-6F1C-25A91AAF189C}"/>
                </a:ext>
              </a:extLst>
            </p:cNvPr>
            <p:cNvSpPr/>
            <p:nvPr/>
          </p:nvSpPr>
          <p:spPr>
            <a:xfrm>
              <a:off x="29410068" y="10446417"/>
              <a:ext cx="4651332" cy="32369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22" name="Subtitle 9">
            <a:extLst>
              <a:ext uri="{FF2B5EF4-FFF2-40B4-BE49-F238E27FC236}">
                <a16:creationId xmlns:a16="http://schemas.microsoft.com/office/drawing/2014/main" id="{F7D67161-9EF3-72BD-8E5E-6B6E4003A9A2}"/>
              </a:ext>
            </a:extLst>
          </p:cNvPr>
          <p:cNvSpPr txBox="1">
            <a:spLocks/>
          </p:cNvSpPr>
          <p:nvPr/>
        </p:nvSpPr>
        <p:spPr>
          <a:xfrm>
            <a:off x="0" y="19781047"/>
            <a:ext cx="28000867" cy="59494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dirty="0">
                <a:latin typeface="NVIDIA Sans"/>
              </a:rPr>
              <a:t>Huggins et al. </a:t>
            </a:r>
            <a:r>
              <a:rPr lang="en-US" dirty="0" err="1">
                <a:latin typeface="NVIDIA Sans"/>
              </a:rPr>
              <a:t>Unbaising</a:t>
            </a:r>
            <a:r>
              <a:rPr lang="en-US" dirty="0">
                <a:latin typeface="NVIDIA Sans"/>
              </a:rPr>
              <a:t> fermionic quantum Monte Carlo with a QC, 2021.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01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NVIDIA Sans"/>
                <a:cs typeface="NVIDIA Sans"/>
              </a:rPr>
              <a:t>Molecule of interest 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864752-C98B-41D5-A8F0-CAAA5ACFFA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BASF 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C4E44C6-E88C-4CDE-9E6A-035AA5A6F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dirty="0" err="1">
                <a:latin typeface="NVIDIA Sans"/>
                <a:cs typeface="NVIDIA Sans"/>
              </a:rPr>
              <a:t>FeNTA</a:t>
            </a:r>
            <a:r>
              <a:rPr lang="en-US" dirty="0">
                <a:latin typeface="NVIDIA Sans"/>
                <a:cs typeface="NVIDIA Sans"/>
              </a:rPr>
              <a:t>: strongly correlated </a:t>
            </a:r>
          </a:p>
          <a:p>
            <a:r>
              <a:rPr lang="en-US" dirty="0">
                <a:latin typeface="NVIDIA Sans"/>
                <a:cs typeface="NVIDIA Sans"/>
              </a:rPr>
              <a:t>Chelating agent: bind to metal ions to form stable complexes </a:t>
            </a:r>
          </a:p>
          <a:p>
            <a:r>
              <a:rPr lang="en-US" dirty="0">
                <a:latin typeface="NVIDIA Sans"/>
                <a:cs typeface="NVIDIA Sans"/>
              </a:rPr>
              <a:t>Shield </a:t>
            </a:r>
            <a:r>
              <a:rPr lang="en-US" dirty="0">
                <a:solidFill>
                  <a:srgbClr val="FF0000"/>
                </a:solidFill>
                <a:latin typeface="NVIDIA Sans"/>
                <a:cs typeface="NVIDIA Sans"/>
              </a:rPr>
              <a:t>undesired influence of ions </a:t>
            </a:r>
          </a:p>
          <a:p>
            <a:r>
              <a:rPr lang="en-US" b="1" dirty="0">
                <a:latin typeface="NVIDIA Sans"/>
                <a:cs typeface="NVIDIA Sans"/>
              </a:rPr>
              <a:t>Detergents</a:t>
            </a:r>
            <a:r>
              <a:rPr lang="en-US" dirty="0">
                <a:latin typeface="NVIDIA Sans"/>
                <a:cs typeface="NVIDIA Sans"/>
              </a:rPr>
              <a:t>: remove hard water ions and improve cleaning ability </a:t>
            </a:r>
          </a:p>
          <a:p>
            <a:r>
              <a:rPr lang="en-US" b="1" dirty="0">
                <a:latin typeface="NVIDIA Sans"/>
                <a:cs typeface="NVIDIA Sans"/>
              </a:rPr>
              <a:t>Textiles</a:t>
            </a:r>
            <a:r>
              <a:rPr lang="en-US" dirty="0">
                <a:latin typeface="NVIDIA Sans"/>
                <a:cs typeface="NVIDIA Sans"/>
              </a:rPr>
              <a:t>: remove ions from fabrics to improve dyeing </a:t>
            </a:r>
          </a:p>
          <a:p>
            <a:r>
              <a:rPr lang="en-US" b="1" dirty="0">
                <a:latin typeface="NVIDIA Sans"/>
                <a:cs typeface="NVIDIA Sans"/>
              </a:rPr>
              <a:t>Mining</a:t>
            </a:r>
            <a:r>
              <a:rPr lang="en-US" dirty="0">
                <a:latin typeface="NVIDIA Sans"/>
                <a:cs typeface="NVIDIA Sans"/>
              </a:rPr>
              <a:t>: form stable complexes with ions to improve extraction/ purification </a:t>
            </a:r>
          </a:p>
          <a:p>
            <a:r>
              <a:rPr lang="en-US" b="1" dirty="0">
                <a:latin typeface="NVIDIA Sans"/>
                <a:cs typeface="NVIDIA Sans"/>
              </a:rPr>
              <a:t>Agriculture</a:t>
            </a:r>
            <a:r>
              <a:rPr lang="en-US" dirty="0">
                <a:latin typeface="NVIDIA Sans"/>
                <a:cs typeface="NVIDIA Sans"/>
              </a:rPr>
              <a:t>: supply plants with low concentrations of ions for health growth</a:t>
            </a:r>
          </a:p>
          <a:p>
            <a:r>
              <a:rPr lang="en-US" dirty="0">
                <a:latin typeface="NVIDIA Sans"/>
                <a:cs typeface="NVIDIA Sans"/>
              </a:rPr>
              <a:t>BASF – leading international producer of chelating agents </a:t>
            </a:r>
          </a:p>
          <a:p>
            <a:pPr lvl="1"/>
            <a:endParaRPr lang="en-US" dirty="0">
              <a:latin typeface="NVIDIA Sans"/>
              <a:cs typeface="NVIDIA Sans"/>
            </a:endParaRPr>
          </a:p>
          <a:p>
            <a:endParaRPr lang="en-US" dirty="0">
              <a:latin typeface="NVIDIA Sans"/>
              <a:cs typeface="NVIDIA Sans"/>
            </a:endParaRPr>
          </a:p>
          <a:p>
            <a:endParaRPr lang="en-GB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74B30-6816-291E-E2E7-503BC714F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1159" y="2075688"/>
            <a:ext cx="10434355" cy="910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9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2C7C-9833-0FE7-95E5-00E4C947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Enhanced AFQMC with CUDA-Q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C48B8-1F35-0CCF-7AB8-C5EB66723B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75541-A0B2-4DFD-8EFD-2737A6B6B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9939" y="5001769"/>
            <a:ext cx="15196061" cy="13651992"/>
          </a:xfrm>
        </p:spPr>
        <p:txBody>
          <a:bodyPr/>
          <a:lstStyle/>
          <a:p>
            <a:r>
              <a:rPr lang="en-US" dirty="0"/>
              <a:t>24q, 3 layers, 4000 NM epochs </a:t>
            </a:r>
          </a:p>
          <a:p>
            <a:r>
              <a:rPr lang="en-US" dirty="0"/>
              <a:t>H = 30,000 terms </a:t>
            </a:r>
          </a:p>
          <a:p>
            <a:r>
              <a:rPr lang="en-US" dirty="0"/>
              <a:t>QNP ansatz – relatively low depth </a:t>
            </a:r>
          </a:p>
          <a:p>
            <a:r>
              <a:rPr lang="en-US" dirty="0"/>
              <a:t>QNP ansatz – generated states have physical meaning (preserve spin, number of particles) </a:t>
            </a:r>
          </a:p>
          <a:p>
            <a:r>
              <a:rPr lang="en-US" dirty="0"/>
              <a:t>Hyperparameters: optimizers, layers </a:t>
            </a:r>
          </a:p>
          <a:p>
            <a:r>
              <a:rPr lang="en-US" dirty="0"/>
              <a:t>Sto-3g basis set</a:t>
            </a:r>
          </a:p>
          <a:p>
            <a:endParaRPr lang="en-US" dirty="0"/>
          </a:p>
        </p:txBody>
      </p:sp>
      <p:pic>
        <p:nvPicPr>
          <p:cNvPr id="7" name="Picture 6" descr="A graph with green bars&#10;&#10;Description automatically generated">
            <a:extLst>
              <a:ext uri="{FF2B5EF4-FFF2-40B4-BE49-F238E27FC236}">
                <a16:creationId xmlns:a16="http://schemas.microsoft.com/office/drawing/2014/main" id="{AC163CE1-89F7-47F6-B3BC-E5071B52B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8"/>
          <a:stretch/>
        </p:blipFill>
        <p:spPr>
          <a:xfrm>
            <a:off x="228601" y="7488937"/>
            <a:ext cx="17449405" cy="13085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623431-0BA3-B49C-2D66-C9B74140B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970" y="5268943"/>
            <a:ext cx="15115646" cy="527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4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35755-F42C-F781-AC81-55D1523C6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5C51-F1EA-812B-85DD-2EC0A2FD4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494F18-35E0-1EC9-B3AB-F7AB4112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0" y="3124200"/>
            <a:ext cx="29413200" cy="1470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D72DD-1B16-A1F2-DEFD-D27AAFA3D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456" y="0"/>
            <a:ext cx="8171544" cy="712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9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DEF62-6854-38B1-CB76-287701C3B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00DF-9103-2B0B-19A1-EA3A4CFA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thinking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F5D6A-2718-E9A6-1DA2-88C40EBCC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 optimizers to minimize data transfer</a:t>
            </a:r>
          </a:p>
          <a:p>
            <a:r>
              <a:rPr lang="en-US" dirty="0"/>
              <a:t>GPU accelerated AFQMC – end to end accelerated</a:t>
            </a:r>
          </a:p>
          <a:p>
            <a:r>
              <a:rPr lang="en-US" dirty="0"/>
              <a:t>Memory issues for number of walkers </a:t>
            </a:r>
          </a:p>
          <a:p>
            <a:r>
              <a:rPr lang="en-US" dirty="0"/>
              <a:t>Grace + Hopper memory pooling </a:t>
            </a:r>
          </a:p>
          <a:p>
            <a:r>
              <a:rPr lang="en-US" dirty="0"/>
              <a:t>Scale to 60q with MPS </a:t>
            </a:r>
          </a:p>
          <a:p>
            <a:r>
              <a:rPr lang="en-US" dirty="0"/>
              <a:t>H with 1m terms which describes the problem more accurately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 descr="A computer chip with many colors&#10;&#10;Description automatically generated">
            <a:extLst>
              <a:ext uri="{FF2B5EF4-FFF2-40B4-BE49-F238E27FC236}">
                <a16:creationId xmlns:a16="http://schemas.microsoft.com/office/drawing/2014/main" id="{9539A09B-7944-414B-66A0-675A89A64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9" r="78723"/>
          <a:stretch/>
        </p:blipFill>
        <p:spPr bwMode="auto">
          <a:xfrm>
            <a:off x="22305192" y="7812902"/>
            <a:ext cx="7211640" cy="993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3C06E04-DEDF-708E-7AB3-B5C6F955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6868" y="3661527"/>
            <a:ext cx="4148812" cy="415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of cuQuantum">
            <a:extLst>
              <a:ext uri="{FF2B5EF4-FFF2-40B4-BE49-F238E27FC236}">
                <a16:creationId xmlns:a16="http://schemas.microsoft.com/office/drawing/2014/main" id="{FD3FA953-5D8C-5274-E8F2-C08130F21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3" r="24885"/>
          <a:stretch/>
        </p:blipFill>
        <p:spPr bwMode="auto">
          <a:xfrm>
            <a:off x="23608284" y="2752345"/>
            <a:ext cx="4498848" cy="565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 computer chip with many colors&#10;&#10;Description automatically generated">
            <a:extLst>
              <a:ext uri="{FF2B5EF4-FFF2-40B4-BE49-F238E27FC236}">
                <a16:creationId xmlns:a16="http://schemas.microsoft.com/office/drawing/2014/main" id="{236D75AE-B7CA-28C6-5DE9-24620A7BD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1" t="32029" r="60486"/>
          <a:stretch/>
        </p:blipFill>
        <p:spPr bwMode="auto">
          <a:xfrm>
            <a:off x="29516832" y="7812902"/>
            <a:ext cx="6224016" cy="993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95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AE1AD-8071-0E19-45CD-74E30E5E0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54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1B1E9-374C-2497-02B7-1358FB31D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2FCD0-3CAF-9F80-EAE9-F5468E0E0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Misc</a:t>
            </a:r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1D9BF-03CC-F0A6-14DE-32125F630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shifter --image=</a:t>
            </a:r>
            <a:r>
              <a:rPr lang="en-US" dirty="0" err="1"/>
              <a:t>nersc</a:t>
            </a:r>
            <a:r>
              <a:rPr lang="en-US" dirty="0"/>
              <a:t>/sc_cuda_quantum:24.10</a:t>
            </a:r>
          </a:p>
          <a:p>
            <a:r>
              <a:rPr lang="en-US" dirty="0"/>
              <a:t>$ pip install cupy-cuda11x</a:t>
            </a:r>
          </a:p>
          <a:p>
            <a:endParaRPr lang="en-US" dirty="0"/>
          </a:p>
          <a:p>
            <a:r>
              <a:rPr lang="en-US" dirty="0" err="1"/>
              <a:t>Cudaq</a:t>
            </a:r>
            <a:r>
              <a:rPr lang="en-US" dirty="0"/>
              <a:t>-Perlmutter repo: </a:t>
            </a:r>
            <a:r>
              <a:rPr lang="en-US" dirty="0">
                <a:hlinkClick r:id="rId3"/>
              </a:rPr>
              <a:t>https://github.com/zohimchandani/cudaq-perlmutter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9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D9E23-870B-AEC8-9737-6AF1F542F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1AA0BE-9B83-B3FD-2A44-609682A1D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VIDIA Sans"/>
                <a:cs typeface="NVIDIA Sans"/>
              </a:rPr>
              <a:t>Problem of interest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9">
                <a:extLst>
                  <a:ext uri="{FF2B5EF4-FFF2-40B4-BE49-F238E27FC236}">
                    <a16:creationId xmlns:a16="http://schemas.microsoft.com/office/drawing/2014/main" id="{30D7E865-4B4F-1383-E963-0DC9347AC2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5119621"/>
                <a:ext cx="16224321" cy="13651992"/>
              </a:xfrm>
            </p:spPr>
            <p:txBody>
              <a:bodyPr lIns="91440" tIns="45720" rIns="91440" bIns="45720" anchor="t"/>
              <a:lstStyle/>
              <a:p>
                <a:r>
                  <a:rPr lang="en-US" dirty="0">
                    <a:latin typeface="NVIDIA Sans"/>
                    <a:cs typeface="NVIDIA Sans"/>
                  </a:rPr>
                  <a:t>Mechanics of quanta = quantum mechanics </a:t>
                </a:r>
              </a:p>
              <a:p>
                <a:r>
                  <a:rPr lang="en-US" dirty="0">
                    <a:latin typeface="NVIDIA Sans"/>
                    <a:cs typeface="NVIDIA Sans"/>
                  </a:rPr>
                  <a:t>H1 = one body interactions – relatively easy </a:t>
                </a:r>
              </a:p>
              <a:p>
                <a:r>
                  <a:rPr lang="en-US" dirty="0">
                    <a:latin typeface="NVIDIA Sans"/>
                    <a:cs typeface="NVIDIA Sans"/>
                  </a:rPr>
                  <a:t>H2 = two body interactions – </a:t>
                </a:r>
                <a:r>
                  <a:rPr lang="en-US" dirty="0">
                    <a:solidFill>
                      <a:srgbClr val="FF0000"/>
                    </a:solidFill>
                    <a:latin typeface="NVIDIA Sans"/>
                    <a:cs typeface="NVIDIA Sans"/>
                  </a:rPr>
                  <a:t>hard</a:t>
                </a:r>
                <a:r>
                  <a:rPr lang="en-US" dirty="0">
                    <a:latin typeface="NVIDIA Sans"/>
                    <a:cs typeface="NVIDIA Sans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  <a:cs typeface="NVIDIA Sans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NVIDIA Sans"/>
                          </a:rPr>
                          <m:t>𝐸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cs typeface="NVIDIA Sans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latin typeface="NVIDIA Sans"/>
                    <a:cs typeface="NVIDIA Sans"/>
                  </a:rPr>
                  <a:t> challenging – strongly correlated molecules </a:t>
                </a:r>
              </a:p>
              <a:p>
                <a:r>
                  <a:rPr lang="en-US" dirty="0">
                    <a:latin typeface="NVIDIA Sans"/>
                    <a:cs typeface="NVIDIA Sans"/>
                  </a:rPr>
                  <a:t>Solution space = </a:t>
                </a:r>
                <a:r>
                  <a:rPr lang="en-US" dirty="0">
                    <a:solidFill>
                      <a:srgbClr val="FF0000"/>
                    </a:solidFill>
                    <a:latin typeface="NVIDIA Sans"/>
                    <a:cs typeface="NVIDIA Sans"/>
                  </a:rPr>
                  <a:t>exponential</a:t>
                </a:r>
                <a:r>
                  <a:rPr lang="en-US" dirty="0">
                    <a:latin typeface="NVIDIA Sans"/>
                    <a:cs typeface="NVIDIA Sans"/>
                  </a:rPr>
                  <a:t> </a:t>
                </a:r>
                <a:r>
                  <a:rPr lang="en-US" dirty="0" err="1">
                    <a:latin typeface="NVIDIA Sans"/>
                    <a:cs typeface="NVIDIA Sans"/>
                  </a:rPr>
                  <a:t>wrt</a:t>
                </a:r>
                <a:r>
                  <a:rPr lang="en-US" dirty="0">
                    <a:latin typeface="NVIDIA Sans"/>
                    <a:cs typeface="NVIDIA Sans"/>
                  </a:rPr>
                  <a:t> to system size </a:t>
                </a:r>
              </a:p>
              <a:p>
                <a:r>
                  <a:rPr lang="en-US" dirty="0">
                    <a:latin typeface="NVIDIA Sans"/>
                    <a:cs typeface="NVIDIA Sans"/>
                  </a:rPr>
                  <a:t>Time to exact solution = </a:t>
                </a:r>
                <a:r>
                  <a:rPr lang="en-US" dirty="0">
                    <a:solidFill>
                      <a:srgbClr val="FF0000"/>
                    </a:solidFill>
                    <a:latin typeface="NVIDIA Sans"/>
                    <a:cs typeface="NVIDIA Sans"/>
                  </a:rPr>
                  <a:t>exponential</a:t>
                </a:r>
                <a:r>
                  <a:rPr lang="en-US" dirty="0">
                    <a:latin typeface="NVIDIA Sans"/>
                    <a:cs typeface="NVIDIA Sans"/>
                  </a:rPr>
                  <a:t> </a:t>
                </a:r>
                <a:r>
                  <a:rPr lang="en-US" dirty="0" err="1">
                    <a:latin typeface="NVIDIA Sans"/>
                    <a:cs typeface="NVIDIA Sans"/>
                  </a:rPr>
                  <a:t>wrt</a:t>
                </a:r>
                <a:r>
                  <a:rPr lang="en-US" dirty="0">
                    <a:latin typeface="NVIDIA Sans"/>
                    <a:cs typeface="NVIDIA Sans"/>
                  </a:rPr>
                  <a:t> system size </a:t>
                </a:r>
              </a:p>
              <a:p>
                <a:r>
                  <a:rPr lang="en-US" dirty="0">
                    <a:latin typeface="NVIDIA Sans"/>
                    <a:cs typeface="NVIDIA Sans"/>
                  </a:rPr>
                  <a:t>Memory requirements = </a:t>
                </a:r>
                <a:r>
                  <a:rPr lang="en-US" dirty="0">
                    <a:solidFill>
                      <a:srgbClr val="FF0000"/>
                    </a:solidFill>
                    <a:latin typeface="NVIDIA Sans"/>
                    <a:cs typeface="NVIDIA Sans"/>
                  </a:rPr>
                  <a:t>exponential</a:t>
                </a:r>
                <a:r>
                  <a:rPr lang="en-US" dirty="0">
                    <a:latin typeface="NVIDIA Sans"/>
                    <a:cs typeface="NVIDIA Sans"/>
                  </a:rPr>
                  <a:t> </a:t>
                </a:r>
                <a:r>
                  <a:rPr lang="en-US" dirty="0" err="1">
                    <a:latin typeface="NVIDIA Sans"/>
                    <a:cs typeface="NVIDIA Sans"/>
                  </a:rPr>
                  <a:t>wrt</a:t>
                </a:r>
                <a:r>
                  <a:rPr lang="en-US" dirty="0">
                    <a:latin typeface="NVIDIA Sans"/>
                    <a:cs typeface="NVIDIA Sans"/>
                  </a:rPr>
                  <a:t> system size </a:t>
                </a:r>
              </a:p>
              <a:p>
                <a:r>
                  <a:rPr lang="en-US" dirty="0">
                    <a:latin typeface="NVIDIA Sans"/>
                    <a:cs typeface="NVIDIA Sans"/>
                  </a:rPr>
                  <a:t>Quantum chemistry research = find approximate solutions </a:t>
                </a:r>
              </a:p>
              <a:p>
                <a:endParaRPr lang="en-US" dirty="0">
                  <a:latin typeface="NVIDIA Sans"/>
                  <a:cs typeface="NVIDIA Sans"/>
                </a:endParaRPr>
              </a:p>
              <a:p>
                <a:endParaRPr lang="en-GB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0" name="Subtitle 9">
                <a:extLst>
                  <a:ext uri="{FF2B5EF4-FFF2-40B4-BE49-F238E27FC236}">
                    <a16:creationId xmlns:a16="http://schemas.microsoft.com/office/drawing/2014/main" id="{30D7E865-4B4F-1383-E963-0DC9347AC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5119621"/>
                <a:ext cx="16224321" cy="13651992"/>
              </a:xfrm>
              <a:blipFill>
                <a:blip r:embed="rId3"/>
                <a:stretch>
                  <a:fillRect l="-1643" t="-1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35D2069-833C-D891-EBFB-668D25698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5782" y="0"/>
            <a:ext cx="7980218" cy="6962637"/>
          </a:xfrm>
          <a:prstGeom prst="rect">
            <a:avLst/>
          </a:prstGeom>
        </p:spPr>
      </p:pic>
      <p:pic>
        <p:nvPicPr>
          <p:cNvPr id="16" name="Picture 15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D7AECD06-8BD4-1FBD-9854-9AFAD1950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18" y="7568394"/>
            <a:ext cx="13365573" cy="3509108"/>
          </a:xfrm>
          <a:prstGeom prst="rect">
            <a:avLst/>
          </a:prstGeom>
        </p:spPr>
      </p:pic>
      <p:pic>
        <p:nvPicPr>
          <p:cNvPr id="18" name="Picture 17" descr="A black and white image of symbols&#10;&#10;Description automatically generated">
            <a:extLst>
              <a:ext uri="{FF2B5EF4-FFF2-40B4-BE49-F238E27FC236}">
                <a16:creationId xmlns:a16="http://schemas.microsoft.com/office/drawing/2014/main" id="{0676D263-89BE-7D79-2A64-D99C4BF7AE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"/>
          <a:stretch/>
        </p:blipFill>
        <p:spPr>
          <a:xfrm>
            <a:off x="17674748" y="12309656"/>
            <a:ext cx="11457061" cy="2029941"/>
          </a:xfrm>
          <a:prstGeom prst="rect">
            <a:avLst/>
          </a:prstGeom>
        </p:spPr>
      </p:pic>
      <p:pic>
        <p:nvPicPr>
          <p:cNvPr id="20" name="Picture 19" descr="A close up of a number&#10;&#10;Description automatically generated">
            <a:extLst>
              <a:ext uri="{FF2B5EF4-FFF2-40B4-BE49-F238E27FC236}">
                <a16:creationId xmlns:a16="http://schemas.microsoft.com/office/drawing/2014/main" id="{FCD0F0EB-22AD-B181-991B-3775D6DEA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7182" y="15860357"/>
            <a:ext cx="11748818" cy="1709922"/>
          </a:xfrm>
          <a:prstGeom prst="rect">
            <a:avLst/>
          </a:prstGeom>
        </p:spPr>
      </p:pic>
      <p:pic>
        <p:nvPicPr>
          <p:cNvPr id="7" name="Picture 2" descr="Schrödinger's Equation: Explained | by Yash | Quantaphy | Medium">
            <a:extLst>
              <a:ext uri="{FF2B5EF4-FFF2-40B4-BE49-F238E27FC236}">
                <a16:creationId xmlns:a16="http://schemas.microsoft.com/office/drawing/2014/main" id="{E98DFEC4-8BCB-4120-BF61-7EACE319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721" y="4024949"/>
            <a:ext cx="7522302" cy="267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9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7C763-9AE8-80EC-4840-760B3AD0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Chemistry Toolbox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92AC8-28A1-2B2C-9845-50C4ACAB1C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Classical Solutions </a:t>
            </a:r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F71072AF-12A2-ABE3-E325-296B98121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366" r="407" b="2508"/>
          <a:stretch/>
        </p:blipFill>
        <p:spPr>
          <a:xfrm>
            <a:off x="7469469" y="4197928"/>
            <a:ext cx="19796276" cy="14464166"/>
          </a:xfrm>
          <a:prstGeom prst="rect">
            <a:avLst/>
          </a:prstGeom>
        </p:spPr>
      </p:pic>
      <p:sp>
        <p:nvSpPr>
          <p:cNvPr id="4" name="Subtitle 9">
            <a:extLst>
              <a:ext uri="{FF2B5EF4-FFF2-40B4-BE49-F238E27FC236}">
                <a16:creationId xmlns:a16="http://schemas.microsoft.com/office/drawing/2014/main" id="{1DA022C1-6970-C786-6D99-DD4706575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511376"/>
            <a:ext cx="22794685" cy="55647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 err="1">
                <a:latin typeface="NVIDIA Sans"/>
              </a:rPr>
              <a:t>Joonho</a:t>
            </a:r>
            <a:r>
              <a:rPr lang="en-US" dirty="0">
                <a:latin typeface="NVIDIA Sans"/>
              </a:rPr>
              <a:t> Lee, AFQMC beyond HF, IPAM,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0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9C5D3-6CFE-6375-F103-2F768476F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581B-3C1F-44CB-38E8-044549BC3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Evolution </a:t>
            </a:r>
          </a:p>
        </p:txBody>
      </p:sp>
      <p:pic>
        <p:nvPicPr>
          <p:cNvPr id="6" name="Picture 5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9B21AE89-06F9-959A-AC96-7A7199043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04"/>
          <a:stretch/>
        </p:blipFill>
        <p:spPr>
          <a:xfrm>
            <a:off x="6040789" y="7620072"/>
            <a:ext cx="25038193" cy="3134626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4120CBC-61CE-6A7B-3F8A-52B0A8BA1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42"/>
          <a:stretch/>
        </p:blipFill>
        <p:spPr>
          <a:xfrm>
            <a:off x="6040789" y="10490617"/>
            <a:ext cx="4295907" cy="8033891"/>
          </a:xfrm>
          <a:prstGeom prst="rect">
            <a:avLst/>
          </a:prstGeom>
        </p:spPr>
      </p:pic>
      <p:pic>
        <p:nvPicPr>
          <p:cNvPr id="4" name="Picture 3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520BE66A-8FC3-5A70-675D-F1654CE8C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8" b="42119"/>
          <a:stretch/>
        </p:blipFill>
        <p:spPr>
          <a:xfrm>
            <a:off x="6040790" y="5582741"/>
            <a:ext cx="25038193" cy="2157984"/>
          </a:xfrm>
          <a:prstGeom prst="rect">
            <a:avLst/>
          </a:prstGeom>
        </p:spPr>
      </p:pic>
      <p:pic>
        <p:nvPicPr>
          <p:cNvPr id="5" name="Picture 4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9A5F4BEB-BDD3-4577-1CB9-29DA873B8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19"/>
          <a:stretch/>
        </p:blipFill>
        <p:spPr>
          <a:xfrm>
            <a:off x="8470835" y="3689906"/>
            <a:ext cx="25038193" cy="2060979"/>
          </a:xfrm>
          <a:prstGeom prst="rect">
            <a:avLst/>
          </a:prstGeom>
        </p:spPr>
      </p:pic>
      <p:sp>
        <p:nvSpPr>
          <p:cNvPr id="9" name="Subtitle 9">
            <a:extLst>
              <a:ext uri="{FF2B5EF4-FFF2-40B4-BE49-F238E27FC236}">
                <a16:creationId xmlns:a16="http://schemas.microsoft.com/office/drawing/2014/main" id="{2ED7A87C-BFF2-EBC0-EC0C-176EA54DF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511376"/>
            <a:ext cx="22794685" cy="55647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 err="1">
                <a:latin typeface="NVIDIA Sans"/>
              </a:rPr>
              <a:t>Joonho</a:t>
            </a:r>
            <a:r>
              <a:rPr lang="en-US" dirty="0">
                <a:latin typeface="NVIDIA Sans"/>
              </a:rPr>
              <a:t> Lee, AFQMC beyond HF, IPAM, 2023</a:t>
            </a:r>
            <a:endParaRPr lang="en-US" dirty="0"/>
          </a:p>
        </p:txBody>
      </p:sp>
      <p:pic>
        <p:nvPicPr>
          <p:cNvPr id="11" name="Picture 10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4260875C-4A91-67C1-77ED-E4E6FA279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1" r="65656"/>
          <a:stretch/>
        </p:blipFill>
        <p:spPr>
          <a:xfrm>
            <a:off x="10694505" y="10490616"/>
            <a:ext cx="5049078" cy="8033891"/>
          </a:xfrm>
          <a:prstGeom prst="rect">
            <a:avLst/>
          </a:prstGeom>
        </p:spPr>
      </p:pic>
      <p:pic>
        <p:nvPicPr>
          <p:cNvPr id="12" name="Picture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518E37C-4668-B671-A9A3-7AB387088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5" r="975"/>
          <a:stretch/>
        </p:blipFill>
        <p:spPr>
          <a:xfrm>
            <a:off x="15743583" y="10490616"/>
            <a:ext cx="17619711" cy="803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3269B-5A00-3E72-713F-217143518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0F1CB-5CFB-A054-49D3-CFB900EF9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AFQMC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163E0-801E-464D-ABD8-4B8081E003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Auxiliary Field Quantum Monte Carlo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A5E4B-8F56-6F5E-0513-549EEFC6F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5001769"/>
            <a:ext cx="15494872" cy="13651992"/>
          </a:xfrm>
        </p:spPr>
        <p:txBody>
          <a:bodyPr/>
          <a:lstStyle/>
          <a:p>
            <a:r>
              <a:rPr lang="en-US" dirty="0"/>
              <a:t>Discretize time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Trotterize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Sum the squares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Propagate a timestep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 the </a:t>
            </a:r>
            <a:r>
              <a:rPr lang="en-US" dirty="0" err="1"/>
              <a:t>auxillary</a:t>
            </a:r>
            <a:r>
              <a:rPr lang="en-US" dirty="0"/>
              <a:t> fields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Thouless theorem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Monte </a:t>
            </a:r>
            <a:r>
              <a:rPr lang="en-US" dirty="0" err="1"/>
              <a:t>carlo</a:t>
            </a:r>
            <a:r>
              <a:rPr lang="en-US" dirty="0"/>
              <a:t> sample the high dimensional integral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43666B9A-597A-B942-B592-78F024287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0" t="62444" r="3575"/>
          <a:stretch/>
        </p:blipFill>
        <p:spPr>
          <a:xfrm>
            <a:off x="16637872" y="8024199"/>
            <a:ext cx="18603311" cy="2620772"/>
          </a:xfrm>
          <a:prstGeom prst="rect">
            <a:avLst/>
          </a:prstGeom>
        </p:spPr>
      </p:pic>
      <p:pic>
        <p:nvPicPr>
          <p:cNvPr id="10" name="Picture 9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24F3A0AB-B93A-97E3-29C0-4A78C79D6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0" t="36055" r="3575" b="40901"/>
          <a:stretch/>
        </p:blipFill>
        <p:spPr>
          <a:xfrm>
            <a:off x="16637871" y="6231841"/>
            <a:ext cx="18603311" cy="1608084"/>
          </a:xfrm>
          <a:prstGeom prst="rect">
            <a:avLst/>
          </a:prstGeom>
        </p:spPr>
      </p:pic>
      <p:pic>
        <p:nvPicPr>
          <p:cNvPr id="11" name="Picture 10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6C4D0112-B658-F114-02FB-7E7D6A61E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0" r="3575" b="70823"/>
          <a:stretch/>
        </p:blipFill>
        <p:spPr>
          <a:xfrm>
            <a:off x="16637873" y="3743471"/>
            <a:ext cx="18603311" cy="2036109"/>
          </a:xfrm>
          <a:prstGeom prst="rect">
            <a:avLst/>
          </a:prstGeom>
        </p:spPr>
      </p:pic>
      <p:pic>
        <p:nvPicPr>
          <p:cNvPr id="12" name="Picture 11" descr="A group of math equations&#10;&#10;Description automatically generated">
            <a:extLst>
              <a:ext uri="{FF2B5EF4-FFF2-40B4-BE49-F238E27FC236}">
                <a16:creationId xmlns:a16="http://schemas.microsoft.com/office/drawing/2014/main" id="{B31C207E-5A30-7719-3609-BA093E4A0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4" t="17819" r="22305" b="62245"/>
          <a:stretch/>
        </p:blipFill>
        <p:spPr>
          <a:xfrm>
            <a:off x="16711449" y="10415928"/>
            <a:ext cx="13495283" cy="1608084"/>
          </a:xfrm>
          <a:prstGeom prst="rect">
            <a:avLst/>
          </a:prstGeom>
        </p:spPr>
      </p:pic>
      <p:pic>
        <p:nvPicPr>
          <p:cNvPr id="13" name="Picture 12" descr="A group of math equations&#10;&#10;Description automatically generated">
            <a:extLst>
              <a:ext uri="{FF2B5EF4-FFF2-40B4-BE49-F238E27FC236}">
                <a16:creationId xmlns:a16="http://schemas.microsoft.com/office/drawing/2014/main" id="{051EC9D4-5996-8D5E-0854-DDC02CBED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7" t="49221" r="2764" b="25537"/>
          <a:stretch/>
        </p:blipFill>
        <p:spPr>
          <a:xfrm>
            <a:off x="24310428" y="12273223"/>
            <a:ext cx="12265572" cy="2036109"/>
          </a:xfrm>
          <a:prstGeom prst="rect">
            <a:avLst/>
          </a:prstGeom>
        </p:spPr>
      </p:pic>
      <p:pic>
        <p:nvPicPr>
          <p:cNvPr id="14" name="Picture 13" descr="A group of math equations&#10;&#10;Description automatically generated">
            <a:extLst>
              <a:ext uri="{FF2B5EF4-FFF2-40B4-BE49-F238E27FC236}">
                <a16:creationId xmlns:a16="http://schemas.microsoft.com/office/drawing/2014/main" id="{23C7F1DA-4D84-83D4-D09F-433A91D78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7" t="86289" r="36397" b="-1140"/>
          <a:stretch/>
        </p:blipFill>
        <p:spPr>
          <a:xfrm>
            <a:off x="16722710" y="14834409"/>
            <a:ext cx="10121463" cy="1197938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ACFD35D-4C4B-83C3-8334-57F2549EF1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9" t="33189"/>
          <a:stretch/>
        </p:blipFill>
        <p:spPr>
          <a:xfrm>
            <a:off x="16711449" y="16165607"/>
            <a:ext cx="19411011" cy="2620772"/>
          </a:xfrm>
          <a:prstGeom prst="rect">
            <a:avLst/>
          </a:prstGeom>
        </p:spPr>
      </p:pic>
      <p:pic>
        <p:nvPicPr>
          <p:cNvPr id="6" name="Picture 5" descr="A group of math equations&#10;&#10;Description automatically generated">
            <a:extLst>
              <a:ext uri="{FF2B5EF4-FFF2-40B4-BE49-F238E27FC236}">
                <a16:creationId xmlns:a16="http://schemas.microsoft.com/office/drawing/2014/main" id="{96368154-FF26-F9A1-8535-88B61A4DF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" t="49221" r="60863" b="25537"/>
          <a:stretch/>
        </p:blipFill>
        <p:spPr>
          <a:xfrm>
            <a:off x="16637871" y="12183306"/>
            <a:ext cx="7509640" cy="203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6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19AE4-DB20-63F8-7CC5-61F3B3F4C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B5E9-F1CE-41FF-F8D5-FD20B227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AFQMC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C5781-CFD3-BECF-7F90-6CBEDA7113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Whole picture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D365E2-F690-EC79-2FB2-164E2498F119}"/>
              </a:ext>
            </a:extLst>
          </p:cNvPr>
          <p:cNvGrpSpPr/>
          <p:nvPr/>
        </p:nvGrpSpPr>
        <p:grpSpPr>
          <a:xfrm>
            <a:off x="19951288" y="3647118"/>
            <a:ext cx="16624712" cy="11857274"/>
            <a:chOff x="21651666" y="5605056"/>
            <a:chExt cx="11203808" cy="7266105"/>
          </a:xfrm>
        </p:grpSpPr>
        <p:pic>
          <p:nvPicPr>
            <p:cNvPr id="7" name="Picture 6" descr="A diagram of a graphing of a molecule&#10;&#10;Description automatically generated with medium confidence">
              <a:extLst>
                <a:ext uri="{FF2B5EF4-FFF2-40B4-BE49-F238E27FC236}">
                  <a16:creationId xmlns:a16="http://schemas.microsoft.com/office/drawing/2014/main" id="{170383A3-7E4C-4CC9-42C1-C6CF263A2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9" t="28873" r="8893" b="3318"/>
            <a:stretch/>
          </p:blipFill>
          <p:spPr>
            <a:xfrm>
              <a:off x="22173619" y="5605056"/>
              <a:ext cx="10681855" cy="726610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278FF8-3E68-19AA-2985-5F651CE0F3D2}"/>
                </a:ext>
              </a:extLst>
            </p:cNvPr>
            <p:cNvSpPr/>
            <p:nvPr/>
          </p:nvSpPr>
          <p:spPr>
            <a:xfrm>
              <a:off x="21651666" y="6382512"/>
              <a:ext cx="2024711" cy="16111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</p:grpSp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E37C822-443F-3D00-2A3D-CB91231BC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9" t="33189"/>
          <a:stretch/>
        </p:blipFill>
        <p:spPr>
          <a:xfrm>
            <a:off x="907272" y="11470457"/>
            <a:ext cx="19411011" cy="2620772"/>
          </a:xfrm>
          <a:prstGeom prst="rect">
            <a:avLst/>
          </a:prstGeom>
        </p:spPr>
      </p:pic>
      <p:pic>
        <p:nvPicPr>
          <p:cNvPr id="9" name="Picture 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55A2F63B-7213-18B7-62A3-6DB7011A1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0" r="52230" b="70823"/>
          <a:stretch/>
        </p:blipFill>
        <p:spPr>
          <a:xfrm>
            <a:off x="867827" y="7793158"/>
            <a:ext cx="8201381" cy="2296556"/>
          </a:xfrm>
          <a:prstGeom prst="rect">
            <a:avLst/>
          </a:prstGeom>
        </p:spPr>
      </p:pic>
      <p:pic>
        <p:nvPicPr>
          <p:cNvPr id="1026" name="Picture 2" descr="Schrödinger's Equation: Explained | by Yash | Quantaphy | Medium">
            <a:extLst>
              <a:ext uri="{FF2B5EF4-FFF2-40B4-BE49-F238E27FC236}">
                <a16:creationId xmlns:a16="http://schemas.microsoft.com/office/drawing/2014/main" id="{67644F97-E57A-8319-AD0E-4D13DF1B9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28" y="4268036"/>
            <a:ext cx="70294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ubtitle 9">
            <a:extLst>
              <a:ext uri="{FF2B5EF4-FFF2-40B4-BE49-F238E27FC236}">
                <a16:creationId xmlns:a16="http://schemas.microsoft.com/office/drawing/2014/main" id="{3F355E69-0A84-A169-FA63-C6617B410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511376"/>
            <a:ext cx="22794685" cy="55647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/>
              <a:t>Motta &amp; Zhang, Ab initio computations of molecular systems by AFQMC, 2017 </a:t>
            </a:r>
          </a:p>
        </p:txBody>
      </p:sp>
    </p:spTree>
    <p:extLst>
      <p:ext uri="{BB962C8B-B14F-4D97-AF65-F5344CB8AC3E}">
        <p14:creationId xmlns:p14="http://schemas.microsoft.com/office/powerpoint/2010/main" val="152902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46A92-40A7-0A28-976D-EEBFF455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25C67-2736-A9B5-269C-D5EAA7698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8C01E-0FC1-845E-B63A-5B90F2295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7724" y="2615555"/>
            <a:ext cx="31546800" cy="1408176"/>
          </a:xfrm>
        </p:spPr>
        <p:txBody>
          <a:bodyPr/>
          <a:lstStyle/>
          <a:p>
            <a:r>
              <a:rPr lang="en-US" dirty="0"/>
              <a:t>Study quantum systems with quantum systems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FE96B-B2B8-A3B6-E433-2C75E8DEF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724" y="5532861"/>
            <a:ext cx="31546800" cy="13651992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NVIDIA Sans"/>
              </a:rPr>
              <a:t>Quantity of interest: </a:t>
            </a:r>
          </a:p>
          <a:p>
            <a:r>
              <a:rPr lang="en-US" dirty="0" err="1">
                <a:latin typeface="NVIDIA Sans"/>
              </a:rPr>
              <a:t>Wfn</a:t>
            </a:r>
            <a:r>
              <a:rPr lang="en-US" dirty="0">
                <a:latin typeface="NVIDIA Sans"/>
              </a:rPr>
              <a:t> and qubits are law abiding citizens of QM </a:t>
            </a:r>
          </a:p>
          <a:p>
            <a:r>
              <a:rPr lang="en-US" dirty="0">
                <a:latin typeface="NVIDIA Sans"/>
              </a:rPr>
              <a:t>Exponential memory growth with bits</a:t>
            </a:r>
          </a:p>
          <a:p>
            <a:r>
              <a:rPr lang="en-US" dirty="0">
                <a:latin typeface="NVIDIA Sans"/>
              </a:rPr>
              <a:t>Linear growth with qubits </a:t>
            </a:r>
          </a:p>
          <a:p>
            <a:r>
              <a:rPr lang="en-US" dirty="0">
                <a:latin typeface="NVIDIA Sans"/>
              </a:rPr>
              <a:t>Hence the interest of doing computations with psi on quantum computers </a:t>
            </a:r>
          </a:p>
          <a:p>
            <a:r>
              <a:rPr lang="en-US" dirty="0">
                <a:latin typeface="NVIDIA Sans"/>
                <a:hlinkClick r:id="rId3"/>
              </a:rPr>
              <a:t>Memory requirements</a:t>
            </a:r>
            <a:endParaRPr lang="en-US" dirty="0">
              <a:latin typeface="NVIDIA Sans"/>
            </a:endParaRPr>
          </a:p>
          <a:p>
            <a:r>
              <a:rPr lang="en-US" dirty="0">
                <a:latin typeface="NVIDIA Sans"/>
              </a:rPr>
              <a:t>VQE demo on CUDA-Q docs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Schrödinger's Equation: Explained | by Yash | Quantaphy | Medium">
            <a:extLst>
              <a:ext uri="{FF2B5EF4-FFF2-40B4-BE49-F238E27FC236}">
                <a16:creationId xmlns:a16="http://schemas.microsoft.com/office/drawing/2014/main" id="{22237ADA-69C5-BB1F-B09B-6E669CE31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8426" y="3716993"/>
            <a:ext cx="10229850" cy="363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88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CBF5-5219-1CB7-86F6-7890F905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VIDIA Sans"/>
              </a:rPr>
              <a:t>VQE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24557-60F7-53DE-F762-8440F05890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NVIDIA Sans"/>
              </a:rPr>
              <a:t>A short intro </a:t>
            </a:r>
            <a:endParaRPr lang="en-US" dirty="0"/>
          </a:p>
        </p:txBody>
      </p:sp>
      <p:pic>
        <p:nvPicPr>
          <p:cNvPr id="5" name="Picture 4" descr="A diagram of a cost calculation&#10;&#10;Description automatically generated">
            <a:extLst>
              <a:ext uri="{FF2B5EF4-FFF2-40B4-BE49-F238E27FC236}">
                <a16:creationId xmlns:a16="http://schemas.microsoft.com/office/drawing/2014/main" id="{8DF9465A-C0EB-248F-13D5-6BB4D0572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302" y="5852891"/>
            <a:ext cx="24620764" cy="12338957"/>
          </a:xfrm>
          <a:prstGeom prst="rect">
            <a:avLst/>
          </a:prstGeom>
        </p:spPr>
      </p:pic>
      <p:sp>
        <p:nvSpPr>
          <p:cNvPr id="7" name="Subtitle 9">
            <a:extLst>
              <a:ext uri="{FF2B5EF4-FFF2-40B4-BE49-F238E27FC236}">
                <a16:creationId xmlns:a16="http://schemas.microsoft.com/office/drawing/2014/main" id="{D1AF0844-44A4-548E-E489-4C94B9D2E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19150149"/>
            <a:ext cx="22794685" cy="55647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>
                <a:latin typeface="NVIDIA Sans"/>
              </a:rPr>
              <a:t>Endo et al. Hybrid quantum-classical algorithms and quantum error mitigation, 2020.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5004C7-4BBB-C502-1C92-8D5672F1D4D8}"/>
              </a:ext>
            </a:extLst>
          </p:cNvPr>
          <p:cNvSpPr txBox="1"/>
          <p:nvPr/>
        </p:nvSpPr>
        <p:spPr>
          <a:xfrm>
            <a:off x="13972734" y="4136478"/>
            <a:ext cx="65403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Local vs global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Shadows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91806D-2A00-0DF9-E65C-88FFBF42D7D2}"/>
              </a:ext>
            </a:extLst>
          </p:cNvPr>
          <p:cNvSpPr txBox="1"/>
          <p:nvPr/>
        </p:nvSpPr>
        <p:spPr>
          <a:xfrm>
            <a:off x="755729" y="4206352"/>
            <a:ext cx="88747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Ansatz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Parallelization strategies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tx2">
                  <a:lumMod val="75000"/>
                </a:schemeClr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2280F3-8D08-C843-ED70-25CAD5AEE24B}"/>
              </a:ext>
            </a:extLst>
          </p:cNvPr>
          <p:cNvSpPr txBox="1"/>
          <p:nvPr/>
        </p:nvSpPr>
        <p:spPr>
          <a:xfrm>
            <a:off x="29292656" y="3707377"/>
            <a:ext cx="1002654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e2e acceleration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BPs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Efficient gradients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Grad vs grad free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tx2">
                  <a:lumMod val="75000"/>
                </a:schemeClr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tx2">
                  <a:lumMod val="75000"/>
                </a:schemeClr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tx2">
                  <a:lumMod val="75000"/>
                </a:schemeClr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510FB-E9B1-9B07-493C-F2CFBF504DB9}"/>
              </a:ext>
            </a:extLst>
          </p:cNvPr>
          <p:cNvSpPr txBox="1"/>
          <p:nvPr/>
        </p:nvSpPr>
        <p:spPr>
          <a:xfrm>
            <a:off x="29754900" y="12190207"/>
            <a:ext cx="6516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Error mitigation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Error correction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tx2">
                  <a:lumMod val="75000"/>
                </a:schemeClr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tx2">
                  <a:lumMod val="75000"/>
                </a:schemeClr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7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33B87-E7A3-836B-3D5B-B7A6474F5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B1C2-F801-42BA-8858-C0D834A9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whole picture so far </a:t>
            </a:r>
          </a:p>
        </p:txBody>
      </p:sp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32C2ABA-63DE-0DC7-25F9-07A00EFEB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9" t="33189"/>
          <a:stretch/>
        </p:blipFill>
        <p:spPr>
          <a:xfrm>
            <a:off x="907272" y="11470457"/>
            <a:ext cx="19411011" cy="2620772"/>
          </a:xfrm>
          <a:prstGeom prst="rect">
            <a:avLst/>
          </a:prstGeom>
        </p:spPr>
      </p:pic>
      <p:pic>
        <p:nvPicPr>
          <p:cNvPr id="9" name="Picture 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9B437DE8-B89E-1979-0E89-783862689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0" r="52230" b="70823"/>
          <a:stretch/>
        </p:blipFill>
        <p:spPr>
          <a:xfrm>
            <a:off x="867827" y="7793158"/>
            <a:ext cx="8201381" cy="2296556"/>
          </a:xfrm>
          <a:prstGeom prst="rect">
            <a:avLst/>
          </a:prstGeom>
        </p:spPr>
      </p:pic>
      <p:pic>
        <p:nvPicPr>
          <p:cNvPr id="1026" name="Picture 2" descr="Schrödinger's Equation: Explained | by Yash | Quantaphy | Medium">
            <a:extLst>
              <a:ext uri="{FF2B5EF4-FFF2-40B4-BE49-F238E27FC236}">
                <a16:creationId xmlns:a16="http://schemas.microsoft.com/office/drawing/2014/main" id="{6A4D1063-911A-1444-BF9F-3EAB3273A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28" y="4268036"/>
            <a:ext cx="70294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logo of cuQuantum">
            <a:extLst>
              <a:ext uri="{FF2B5EF4-FFF2-40B4-BE49-F238E27FC236}">
                <a16:creationId xmlns:a16="http://schemas.microsoft.com/office/drawing/2014/main" id="{27EDEB81-040F-D002-840D-DF2794EC54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3" r="24885"/>
          <a:stretch/>
        </p:blipFill>
        <p:spPr bwMode="auto">
          <a:xfrm>
            <a:off x="24487515" y="4268036"/>
            <a:ext cx="8201380" cy="1031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35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NVIDIA Sans">
      <a:majorFont>
        <a:latin typeface="NVIDIA Sans Medium"/>
        <a:ea typeface=""/>
        <a:cs typeface=""/>
      </a:majorFont>
      <a:minorFont>
        <a:latin typeface="NVIDIA Sans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sz="4000" dirty="0" err="1">
            <a:solidFill>
              <a:schemeClr val="tx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4000" dirty="0" err="1" smtClean="0">
            <a:solidFill>
              <a:schemeClr val="bg1"/>
            </a:solidFill>
            <a:latin typeface="NVIDIA Sans" panose="020B0503020203020204" pitchFamily="34" charset="0"/>
            <a:cs typeface="NVIDIA Sans" panose="020B05030202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VIDIA_Sans_Corp_Template_LIGHT_ENGINEERING_NewKV.pptx" id="{E438E6CE-A26F-4FF5-9A73-AA4516540544}" vid="{67F4F1B5-BAD8-4BEF-B8A0-5153CEADC5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NVIDIA Sans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NVIDIA Sans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A3E277D-4511-8C49-8D42-59D9F569777A}">
  <we:reference id="wa104381909" version="3.14.4.0" store="en-GB" storeType="OMEX"/>
  <we:alternateReferences>
    <we:reference id="WA104381909" version="3.14.4.0" store="WA104381909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o&gt;\\\\&lt;/mo&gt;&lt;mi&gt;k&lt;/mi&gt;&lt;mi&gt;e&lt;/mi&gt;&lt;mi&gt;t&lt;/mi&gt;&lt;mfenced open=\\\&quot;{\\\&quot; close=\\\&quot;}\\\&quot;&gt;&lt;mrow&gt;&lt;mo&gt;\\\\&lt;/mo&gt;&lt;mi&gt;p&lt;/mi&gt;&lt;mi&gt;s&lt;/mi&gt;&lt;mi&gt;i&lt;/mi&gt;&lt;/mrow&gt;&lt;/mfenced&gt;&lt;mspace linebreak=\\\&quot;newline\\\&quot;/&gt;&lt;/mstyle&gt;&lt;/math&gt;\&quot;,\&quot;base64Image\&quot;:\&quot;iVBORw0KGgoAAAANSUhEUgAAAY8AAAB2CAYAAAAwcB+CAAAACXBIWXMAAA7EAAAOxAGVKw4bAAAABGJhU0UAAAB14EsXLQAAFopJREFUeNrtnQGEVtsWx5eRMZIYyTWSSDKSRMbISCJJkhFJkiuRJEkiT3KNDCNJcl2SJE+GK0mSS5IkiWTkSiJ5kiSuZIyR4b1vvfan09d31trnnL3PWef7/j+2m7kz5+xzzlp77bX23msRdS4rG62fAAAAROFuo/23Tfun0Xpq8gxLG2200cYb7VajTbtn+B2fF3SxXgAQlf0pSsJti7G+DjTaNtfny412r9FmhP7vweftCvoTk4dJN/B/dJOI2Uab63C9AN3DnJNplu1PjfaXk/mJRtvZaIvLVry5FCW5bMCw3Wy0V+6F/TdjG4CsdSy9jXaw0R4J33+q0U402mCH6QXoXgadTE8Jcv+00Q47HYnOPaMu+uUcBqPZXkHOOpatjfZO+PYPG22kg/UC2GHIzf5nXLvdaGtLuvd6J+tpevCuDC/5oNCBzUY+EivrEvoWipryMB5/QK47kiPCN//aaAe6TC9AdYymyAZ7rLtL7McBJ/tpsro/5s0X18xFX0DfYtqS8RiFbHccm5Rvvq3L9QKUB4c1vwiyyGH2wRL7s1XRjZGYN79fMxf9lvCi5pyBAZ0Dy+Br4ZufhV6AEjnsEf24UnKfJoS+vIx540M1c9Gl0NUTyHbHsZPkcNVC6AUokWsexuNTBRGZ2RI989q66FKMbwKy3XH8KXzvyYj3RegKtGOS/DbuWOpXTD2hB4IFteSir1Q+GPbhdx7SjGpv5HvXRS9AeVz0MBzvKujXHqE/0zFvLLnomwx9uF1KCAMK3Vlok4XYWyProhegPLZ4GI9zFfRrtdKnZbFu/Itw00s1sfr3INcdx6iiELEnC3XRC1AuTxSvY1EFfZqn6Mr2Klz0jzX5aCch0x3HPuF7z5TUhzroBSgXXg9rd0jvWcwZvgfSenDUlE2HjbvobFnnhD6uh0xHYyN92yK9oeT7Sof1vpTUB+t6AaqDxxw+iHfA6UjVSOdPoh4YHDDuoo8amIV2I5y5+LN7z4dKvvdhA8bDul4A4GM8jse++UPDLrq03vEn5CYKvKbwOPGeV3eh8bCuFwD4GI/oZSqOGnbRXwh9OwS5icKligdKK8bDsl4AYMJ4DFR5cwFp1wu3QchNcE60vONrXWw8rOoFAGaMB7WEKay46LuFl4LQQTmD9m4j/ajCeFjVCwBMGY9jBl3060KfrkFmgnI85T1XsXfdkvGwqBcAmDIeSwy66B8IJWfL4HzKO35uyAOqynhY1AsATBkPay76IKHkbGy4RsEdKj/teZ2MhzW9AMCk8TgudKLswzBSBTmUnC0OH3R6SzYTTlozHpb0AgCTxmOp0ImLJb+Qm4SSszHgGgDnSU/yVmXCSWvGw5JeAGDSeDDPUjrxocQ+8KA1Q51fcrZZo/1qo/1F36rVzbqBm5+fk63dcF7Y4oL34r/nPGCfyK8uwe0K34s142FFL5Jyw4V+OAcYZ3Llug0P3bvxqek+3Gi/uQnaBydzc+6/793PWVZWlPhMA67v/3bv+kuiXzPuZ6wnvPuvX7jOmPsuv0Tq46h7N/zOuVqfhU0TZozHCaEjZeU42kDFSs6yYtwJ0OZFeLbF7h1PeQ7iyRrJp3Lc64xTvLmM99PaWJcZjzL1otcNSjvdfa85Y/7B4zsOC9fk8NvbjN/5dmQjssINxFnkk3/3gdPzHfQtdMgh1omErhTVUTbOnBeKS8ty5u7plH70w3h8Z5kBF/03KlZytmk8pkguKiS1GadwoVhO305ut2bAfOi8j0UJJT8gCIRvXiUOtXwMbDDK8v4sGo+y9OJMgW+StoA/6rzYvNeddoN0aA5R+4yw79zsfjV9D53yRG69m7R8UPo75Xn/NfQtBM7ezi3nSWQZL6yUvzZjPCy46A8pXMnZHjc4fyU9xn/VKVpfwGdho3C+zczqDcmLrVJqDJ+F7D0RDQe3VV1mPMrSixVu8sDtoJv5vvD8JldbrrWA/Mun+rSQNbFPp9yDB/H5yt9qz+VbfnVfwfdxBsbDVuhKS8G+Ned1bwku8MVIMdJdKbP/Gx6hNyk1S4iEkNLax4WKlcGq8ahSL45n9AaXuJl0cnJ0zf3OosTEatBd+4PH9XlNLsQW+W0p13+ZceJ2lYpV9Otxeriw0Ybc2LLPhal8jIeVnXamjMfyCkNXoxR+B1BvyiD+wrmuoWFhvB7gY8YaQNdQhdXHamw8qtQL5pWiG80wK5fxfU8/7k7UBn2O8//tMWAWTUff47zuELUnelsMZMiUOg9ID2tbKX9tyngwzysKXcUoOXsmZXYS4+OvFJQ864eUBooiSCGxOYqzUaATjEeVesE8Fd7LXfc7yxJeBK8djGS4/irSF65Z9oosEm8Xrp0nFc6WgNEJH68ma2isK43HyYpcdGn2k6fk7LY2rve2SH3f4K6fFsvNwhKKVwRLOkPzwIAySMbjc8V9q0ovekhetzvsBvXmrP4p5dvefdvD+9gbaVDOS+uaUIg1y5vKOzgI45HOCio/Jq6lYM9acnZ9y4udoni1hrdS+tkUNogLMl5Pyij8vOAgJJ2h+c248fhUcd+q0AtmnaIbHFK77/79KIe8NfnVw3j8u8BzSFvU80YCkmtRs4Het3Yeaqkh4/GJDOZfS3PR30e63+6As+1h+l5GtblIPT9Sv7cKs8JZF8rKyg2KE1/fQPYXAX8X+vfUQP/K1gsiua77S/q+vZ0nKgsL3GfYw3g8K3B9aeIykvOag4HlY6Xy/K/JFlMWjcepkl10afvdjYwDZNJwxDzQtl5RiBM5rskhq7lI7/4U2V8EvCT08aaB/pWtF5puPEmE9Ip61n3kd+4jL9J1iyTibOp7iLWIY0o/raWkkUKNl6rq1MqSXXRpu6BvydkdicH8K8UtZrRMcRmncl73YoRrNrlvfGDWBsrLBvpXtl4w/3gM6qHKFPhkO4jheXwqEG5rrlGMB3j++8rz7yBbXCOjC/svSnLRtRTsPiVnj7QI4kjE9zKf9K2N63Jcd7XidWwu0Od5JC+6HjOiDE+EPv5qpI9l6QWjba1O7rYqw3gU2e2nbYHNe/DuAoXZptun6N9Xqn43YisHyGiY9zSFW8D2Hfjz1E1Ixsl5x0nspG7aVr7rOa7ZS/Jp4isF+7xV6fNqA4qgHRJdYURhy9ILxueA4GDA+8X0PCZIz1uV5+zVRjfLLnpua6fSv3tkj0EyuvVe6tj5gPeRtsZJuzv66ccToTxrXRz5nezyUIA8g5zkfj6j4lsQJ8juLqYm0m6fxzVR2POB73VXkbeQ4cZ55HfSPC8+C/KvC4SvinJF6dsJsslzirO1OpqL/i7Q9XtITki2R1Dg1/RjBtC+yO+CjZWWyiFPnHFMUaYQ6VOekv1DT9LOEWs1w2PrRVM3tLxsId/LIo/BvehZoFce97hR0TfVdHsN2UQ6fDlVZcekLLfDAa6vbR9tl1qB05gkz3CUVSDqoofgZ13rGBeu9Xcgw7FACQdZWEuQPKMxgwobWy+YzYqs/SfwM23xkO+iE40j5Jc7quwzR0OUL2uxFc6SvZLS0V10SQnblZw91/I7/yrxPWjpG7Kkae5zIbm0a90K6L5rsdwqDz31CeEC3wJHnRq6Gle+23jgZ9rtMaifLHgPXtt772lA9hmZDHC7RvbhXanTlL5tt6+KTr2M6KJLKdiTHsUvbX73bonv4KaHsPsOdOsofbfWtJudhUQ6ePemIkHvcR5PuwJFX12fB4wra0y9IJJ3nsVIje9TT2R7oEHOt/DTlpK+5VOlL7upHgy4yUs7I8K6tp9KPs8Vy0XvVWbzzTTTG6l9Ztw5ipNOPcssMzngaZadY8oXhGdmbyNGChUpzlz22Ym1bsb8vs23vO8Glv6aKGrM0JUWanwR4XlueAzmoXbv+NYpYe8z9k7Afo/nrotMJsdWXi+epJ/zX71zOri2jI6siuSij5Jecva4okRlxEb/oGI5f5a7cNuMEO6KdTpZyxm2s4KZEYc+XtPPJ9xZ0PdS2CqOddQLn1Dj6QjP85niLpa3et++hZd4bSfmLkqteNozqh+cpuaw+2at4+crp4OlefavKPyinbQA/ZLSizi1HsyK6Yb1knwyNq3CX79zEaWDUXcpfiGh3YZnVLupfX2HaWdsB2qgpDH0wmfCMhj4OXy86+OB7zlB/gYkZsZnreLiGaoPS9y42m6X3puqwm9jEVz0V56Co9UWjrmX2SfT6PuEAvJ6xT3BW3rj3uWykr6btCj/3ICws3G+RPVbMI+pF5puvIrwHD6HEZdE+Pa+4StupyI8dw+lLzJbqxqocZDkBfPKPPo1gV30AU+B4Tj4UpL3uz+K+Nw+3s87N9OU3N4xypeypCjS3vWzhgR/guxs26xSL3x0YzzCczxU7vlXpPe3kuSaFK2ecuj1j01Un6qBEtL620Snueh7PIQl+dDXqPwDPD6HtNp5SayIvFtoJxVLkR1CMS2XnG1FOim72bDihg5d7VO+23Dg/i+lcnZZpbEtg36F9pbPkc0Di1nYaDy68H+kfedDAeOM7HrtyvCCYh0U3OghzLzIyEkFR91gbWmWItWBsJjkTRo0nxhW3pB6oelGjMNqpxUZf1XCOxzLYEBCxu21BKcHyT7Slu49Vjq5VujkuYzX+kjZU1u/UQbD0LP8Yx6CfMmwUP2phAOtUZfEiDH1QtONqxG86/+QjcN6D8jPeIQyZks87rWUbLOcjCZGbMfrlI6+zXCN1Tld5H9RuYnLJj2Ea6dhwZJiyaeN9rkOKdlj6QWzpmR526vc70WJ75DXenxql4QqvKUdVnxN9pG+32NrnQ3hoh/NGU5ZTPIaROhcPw89hHjQqFBpuXrWG+33ZImzbouhq6PKTDK0d62FbcpOSOmzuzGvR9eKthnmd7KPVB7iurXOSod7JgJ8NC2coi2cjwZ81s8eQjzPqFBJWy8t7yCRytDeMqzEIfRC043QM0ltYT7r4DPsjH/RBf0nHnpXdIelVhwt9FgSC0leTIbU3xRw0bUdTKc9BDSmUCWZ9RBiq9wh+yVn2yHl4XpqXJGL6IWPboQ8rMapdN6RvDC/KOM1mxs0ip7HWO+hd9MF76EVR7O4oaQdz+vmOZ0t4KJrO5h8winPlGsMBXrOOaqn8dAGoSOGleEw2S9aFUMvfHQjZJLA8Qj3uuz+9s8A/dMSFc4VvP550s+X1YFPdTMeQwVc9DElnOKDdkYkVHijrp6HdvBJysbKMfW7VF420yzG47NxRS6iF5pufKVwoca1ysQor4fTzDwdIquwVvdjtuD1tQmolnqez6ZY2P33hWq4ZvM2p4v+iIofyPHZXpjlJCorS7vEaz5rHrGy+nLIYEfOvx2j/OcEmjHUdRXJlWQ8vtRgJphXLxhpg0aocCyHq6TUJ0XKHCRDKEW3uGo7Mj8UfAdaVEHKOLvCjQ1vDMhbLY3HuRwu+nzlox3KcH8tF4+v97Fd+P07VM1W3VWJQShPXh1pEJIWQZtboccrlKu6G488esFo5QnOBerfZZJPIxcpQJb01IseruuheLXbtxcwTPx+mnVcLBzAq6XxyOOij1K4ba99SrzPZ/bcS98XOddlHAia7Urg97ojIRB8aCrrop120G6v4IY3sxlXmRK97sYjb+hK040Qk5T9JB+8K5L2vDegB9MkVkVD7TS7VOPmLtlKW1JL40FC6CjNnZN20rzPcX8trYKWh7+ZTCytFoe2dtCMRYdKHT7eMgvMs6df20WyJCVE8MUZnTUVy1TdjUcevWAuKt+taBbmTZS+iYINR9Hw6wj9vKBdJHTVq7yPlQWurRW9GlW8tjw70WA8WjifMWYoxVrz1AheQHIqB2ln0Won4J8VxdHWVrhNFnyPPKAn14JeFJgFSga13YLzAH2v6nfcgEx1gvHIqheMdFiv6OLwEKWv3z0ONBC285yKbC2WJm73Cvb1raLP85VvailJZ22Nh3TmYrzNIBUj2Zm29jHTRmG5AFIzncRh5fo++a2K7G0/1KLYTwuGD6R1mgdtvknToN8xIlOdYDyy6AWRXu2xyO4l9gj+ESZsoUKU7XZHTRfwyvMYYF+0XZRJeujHdaJxY7JWW+NBlH7QqDUvjJZDJ+/shz/uS+XaH104h1mfmOU99Ly+b8GaaxmeYxP9fMDnNhVbsCSSqx7O0vfMv5y1+EMinGKlRnMnGI8sekEkV3sskl9qb8pAyT8LXWQrLU1GnjMfiwSDNxagr9pOq+ZEdkOLjt4zKGe1Nh6+M4RJipd8bbPn4J5s/5B/ZbQV5J+wjWdbHL/e3mIIep3BONnGGM1RsQXAJotzvAfedLDckDx1ivHIMnO+TvqBuCzeKK+VXaH0dcAY+dhuUrjF7TTv+WYJA25am6Jqa/N0pPEY8XTR86Rgz8IfGYUh6yG44QwGJEvjmU2oRephym5Ah4zJU6cYD1+9IJKrPSa9Um3nHU9QjqZc7wNl2wqfldekF3bTDjmyx/EXxa/XcyujnhTdiQbjIfBecdG1NNMhqpT1kX5qtGjNc97x8pTCGA1+N6FTjM9TwlatGYhXGZSlTjEePnpBzgvIMvvdnZgB9zivcafzNL6khGxPBQiHasy2hMU+twmZ8SB8hH7cKdXr9P8Cta+//Z5+LgxXlH0Z3vkjw4ajI4zHRcVF19JMh0pAtlgxIByi2RbgPr+SvHNM2tbLs54dFC+r7RHyO5vSb1SWOsl4aHrh8714xv4wo5zNuRn8Hione/KCxL2PtdyTQ8P7czwDr8NxfZ75kfp8l/SNNqfJfv3y2huPETfLaNfGSu7LPCd0f7v7zziD8huF35s95ASMY7Hv3L1mEzOvF+7/nXGzq7KydPK97jjBmnUzukcuXDJoXJY6yXj46IV25qBp5Hm2ftLJ08eErM04L5J/fs55IX0lP+dm15ezyu9xBOK8896nE+9i2nlVvC56nIrvpsoy0XqceJdfnFE5TnbOcXS88QAAxiM7PSSHGf+GOAAYDwBgPFrZoHgdlyAOAMYDABiPVrT0OjshDgDGAwAYj1YekN96BwAwHgDAePwfLfvxC4gCKGg8TuL1gG7iQJcYjx2K14FZIyhqPA7g9YBuQsqBNttBz3mBsN4BivOVwh+GBqCWaFXeejrkOaVkmxzOWghRAArzKH7mDgBqwzLKX1u6LvSTnu8MAA2tzvsKvCLQbXzpcFd8l6L0FyACwIM9JKdXAaDrkFKUT3bA812lfGVQAUgy2eF6AkBmtpCcXHJRzZ9PK4O6ACIAFBaSvFiOCQjoWqSa3mdr/FwrKU7VQNBdnCW53AMAXcuQMsjuqOlznSS9lDEAEtsUGdqIVwS6HaloD7vsB2v4TFodmIP47EDgIMnhKsgPAA6uFSGtEXCRoZGaPMsh0osgHcUnB20YIbmg1hunKwCABHww8IBTnrR8UFxMiIuArTH6DHxga9bDeLwkLJiDb6xyMj1F6YdJObnmr9Q5h2cBiAYPrLzewXW5eUvvbeeZcOXGZkU4C6x2BoO9jfuUrQQr1+3mintcr3ybm1GuwqfvOpqVIj87z4JlndfETjrZ6sMrAqDzmKTsNe6xkA4AAF3Oeuc5hGrDeKUAAAAAAAAAAAAAAAAAAAAAAAAAAAAAAAAAAAAAAAAAAAAAAAAAAAAAAAAAAAAAAAAAAAAAAAAAAAAAAAAAAAAAAAAAAAAAAAAAAAAAAAAAAAAAAAAAAAAAAAAAAAAAAAAAAAAAAAAAAAAAAABA5/A/cbXT/1gqPOsAAAEAdEVYdE1hdGhNTAA8bWF0aCB4bWxucz0iaHR0cDovL3d3dy53My5vcmcvMTk5OC9NYXRoL01hdGhNTCI+PG1zdHlsZSBtYXRoc2l6ZT0iMTZweCI+PG1vPlw8L21vPjxtaT5rPC9taT48bWk+ZTwvbWk+PG1pPnQ8L21pPjxtZmVuY2VkIGNsb3NlPSJ9IiBvcGVuPSJ7Ij48bXJvdz48bW8+XDwvbW8+PG1pPnA8L21pPjxtaT5zPC9taT48bWk+aTwvbWk+PC9tcm93PjwvbWZlbmNlZD48bXNwYWNlIGxpbmVicmVhaz0ibmV3bGluZSIvPjwvbXN0eWxlPjwvbWF0aD4xbVYMAAAAAElFTkSuQmCC\&quot;,\&quot;slideId\&quot;:550145259,\&quot;accessibleText\&quot;:\&quot;backslash k e t open curly brackets backslash p s i close curly brackets\\n\&quot;,\&quot;imageHeight\&quot;:12.756756756756756},{\&quot;mathml\&quot;:\&quot;&lt;math style=\\\&quot;font-family:stix;font-size:16px;\\\&quot; xmlns=\\\&quot;http://www.w3.org/1998/Math/MathML\\\&quot;&gt;&lt;mstyle mathsize=\\\&quot;16px\\\&quot;&gt;&lt;mi&gt;&amp;#x3A8;&lt;/mi&gt;&lt;/mstyle&gt;&lt;/math&gt;\&quot;,\&quot;base64Image\&quot;:\&quot;iVBORw0KGgoAAAANSUhEUgAAAE8AAABCCAYAAAAWqotYAAAACXBIWXMAAA7EAAAOxAGVKw4bAAAABGJhU0UAAABBwf/jmAAABFdJREFUeNrtXGFEnVEYPpLrSmKSJBMzSTIx6cdcicwkuSKTZGZMJtOPkZmZfoxkkszYj0mSuCa5JpG5ph/7k5mZychMZhKZXMkV2zn2Xuqe7X7Pe875vtbdeXh/3vf53uc753zv+37vd4UojoS0n8fsUNqOtCVp96Q1CDMsFvgN2yoNrrFO2oC0WWmr0vakHUjLkc+uIAeNFOh2kQubk1bDvLA79DtlKWkrdGH/gng90jIB/jakNaMOy6RNFnGmVuNlYQfFMSTtyKFoOdotiHgXpa0H+EtLazENcLWIY7Wszwt7LBiKlKJt1iYtxuRMSssGcIzZBpYMIFhzIN5jpnDLdD6ZYhDgmHIQl6gAiNotOZ4zhJu35OoEOL5KiwtHCCKbtvS/Bgr3hW6mKWrorA7iGXElXBlAtmHpPweKdzeCs1U9vKpdidcKEB5Y+E8wtmytBU8byJERDjECPvlM8QAM6p1lHCsgz32X4r0GCHcs/GfAoCYsOJoYqzvhSrhqMIFNG/ovZyTIXRZxTIMch3QGO8EwSDobUg55/Ew1DUr9bhfkSbvcsuiWum7ofwb0v2QRQw9jy952JVwNY0vVG3Jsgv6HLeKYBTmcpii3GImrCeoYK6LRIo6d09iyKZB0ztD/TdD/VgS5nbKrLsX7AZIOhtwcfWYRwyOQY9OlcLURbCn05iQt4tgAOW64FI/zhCoLcTsdGfTp8mgGOT67zO0EpR4I8b6h/7EI6ky0zdUrHAMV732IJZ9NJ/cCmGa9EiGgDwxu17AkQ1tQpu9IkCbAnkV+WhQdIdaCPSHeGE5+2itCQoxRXXBb8GiRvmhw3VfAVT0hQsZbMMhJpt8PoN8Bpt9LtBXDuClsjIJBZhk1ISd/5NSZCVC4tOu05G+oBC8o/yoQwUAIXeNh8IiZj0o4TgueU0ahJRlyJtXRTYu8tc7BMkPANwHlGtrhKNY1jlP+lwX8bFPmcGqIM5La49u4v+DcahV2XeMqEu07WNZNCbNJKecoZ3R9/1TCfaRqhNs1LqfGwAIjsV4SjGmmKNHBSDVMLUWrZo0h2AGduU3iDOAabc2ciHZgsVCw/JRUTJxBxKkOfkorJaxhxUNKXxYpA0hEnXZEhRg9HLrpvOqnVj0i0hPq6CTp9+3C4bTSWQWS7qgn5DnhcQLoFNS6l0pHF7hlH3qpdEyB4rV5qXR8EuFOWZUs6kW4g0IlDbQl3uel0vESTFEqvFR6ioJUHBkvlY5OEe672ZLGBChei5dKB9K/2/Yy6UDfkr3wUulABxeTXiodyFsy1SyIean0FAV5s7XipdKBfks26qXSMQ6K1+Sl0oHMAW95mcxTlBkvlY4hn6KYIw2KV+WlOgn1Tz/IqFfWS6UD/dzKi1cA9LvcvDV4yX5XE+OCPz6R/p9FU1OZ6o+1NoX5/ImaPVGjFSU9TqGalert1gKtmG/C7RCPesiob3aXiWOulPLAbhH9+Ni+PxFLEL8ASOCq7MYQ6HkAAABwdEVYdE1hdGhNTAA8bWF0aCB4bWxucz0iaHR0cDovL3d3dy53My5vcmcvMTk5OC9NYXRoL01hdGhNTCI+PG1zdHlsZSBtYXRoc2l6ZT0iMTZweCI+PG1pPiYjeDNBODs8L21pPjwvbXN0eWxlPjwvbWF0aD7kOkaAAAAAAElFTkSuQmCC\&quot;,\&quot;slideId\&quot;:550145259,\&quot;accessibleText\&quot;:\&quot;capital psi\&quot;,\&quot;imageHeight\&quot;:7.135135135135135},{\&quot;mathml\&quot;:\&quot;&lt;math style=\\\&quot;font-family:stix;font-size:16px;\\\&quot; xmlns=\\\&quot;http://www.w3.org/1998/Math/MathML\\\&quot;&gt;&lt;mstyle mathsize=\\\&quot;16px\\\&quot;&gt;&lt;mi&gt;i&lt;/mi&gt;&lt;mi&gt;&amp;#x210F;&lt;/mi&gt;&lt;mfrac&gt;&lt;mo&gt;&amp;#x2202;&lt;/mo&gt;&lt;mrow&gt;&lt;mo&gt;&amp;#x2202;&lt;/mo&gt;&lt;mi&gt;t&lt;/mi&gt;&lt;/mrow&gt;&lt;/mfrac&gt;&lt;mo&gt;|&lt;/mo&gt;&lt;mi&gt;&amp;#x3A8;&lt;/mi&gt;&lt;mo&gt;(&lt;/mo&gt;&lt;mi&gt;t&lt;/mi&gt;&lt;mo&gt;)&lt;/mo&gt;&lt;mo&gt;&amp;#x27E9;&lt;/mo&gt;&lt;mo&gt;=&lt;/mo&gt;&lt;mover&gt;&lt;mi&gt;H&lt;/mi&gt;&lt;mo&gt;^&lt;/mo&gt;&lt;/mover&gt;&lt;mo&gt;|&lt;/mo&gt;&lt;mi&gt;&amp;#x3A8;&lt;/mi&gt;&lt;mo&gt;(&lt;/mo&gt;&lt;mi&gt;t&lt;/mi&gt;&lt;mo&gt;)&lt;/mo&gt;&lt;mo&gt;&amp;#x27E9;&lt;/mo&gt;&lt;/mstyle&gt;&lt;/math&gt;\&quot;,\&quot;base64Image\&quot;:\&quot;iVBORw0KGgoAAAANSUhEUgAABCQAAADzCAYAAABe4seNAAAACXBIWXMAAA7EAAAOxAGVKw4bAAAABGJhU0UAAACW2Uik7wAAM/9JREFUeNrt3Q+wVUl94PEfb56IiBhkcSQsRTkyiE9EEmSQEJaiBglLvaLekrAUxRKCY1EsQUQkEkQkhKUcccJS1BQbwk5RLCHPoigWERGXEBwVCesMTgjLUmQQJyyLSGQRGUSGmdlu7nnwuHP7zz2nz5977vdT1ZU/w7t97u/07V/fvn26RQAAQLN5XJUnCAMAAORvAACAtA1R5fOqvKjKm6r8gJAAAED+BgAASIv+JeV4NIjpXt6IBjkAAID8DQAAENzjNQYzXeVPCA8AAORvAACAtLxoGNC8SGgAACB/AwAApOXzYv6V5XHCAwAA+RsAACANQywDmi8SHgAAyN8AAABpOW4Y0PwjoQEAgPwNAACQls+I+VeWDxMeAADI3wAAAGn4TVVeNwxo/pzwAABA/gbKrEWVMaq0qzJTlVmqzI7+d/3/Gx39GwBAOr5jGNCcIzQAAJC/gTJpVWWGKjtUOS/mpUbdy11VXlBlgyqjCCEABLXQ0v/+FuEBAID8DZTBeFWui98khK0cU2Uy4QSAIAZIZeK3Vn/7FcIDAAD5GygDvTriFVXuqLJflVWqdKgyNPpvXXqqMlaV+dG/M33QdqvSn7ACQGLfNvSzPyE0AACQv4GyGC717wkxWCqPeNT6sOkJjjbCCgCJfFLMq9I+TngAACB/A81Or6a4VePDdkWYlACAJPqp8mvDgGYT4QEAgPwNQGSKmFdK8PgGAMT3DUP/ekk47QgAAPI3gHvWGD50ewkNAMQ2R8zLPicSHgAAyN8AKjN95wwfug7CAwCxvEuVXxn61i2EBwAA8jeACtNM4DlCAwCx7TH0rT9T5RHCAwAA+RtAZZXERcMHbw7hAYBYZop52ecnCA8AAORvABXrDB+644QGAGJ5hyq/NPStzxEeAADI3wAq2sQ8EziU8ABALH9j6FevqdKT8AAAQP4GUHHZ8MFbTmgAIJbpYp7sbSc8AACQvwFUdBo+dIcJDQDEon9FuW7oW3cSHgAAyN8AKpYaPnR3pLLxJQCgftsNfesNVXoRHgAAyN8ARDrEvDRpHOEBgFimWvrWGYQHAADyNwCRUZYPHcd/AkA8rar8i6Fv3U14AAAgfwOoLD0yTUhsJTwAENtWQ9/6qirvJDwAAJC/gWbXIuYJiT2EBwBim2TpX2cTHgAAyN8AzB+4Y4QGAGLTE76mo5X3ER4AAMjfAMwTEtcJDQAkstnQv95W5d2EBwAA8jfQ7N60fOAAAPGNt/Sx8wgPAADkb6AM9NIifWJGuyqzpHJChv6f01UZYfk726aWbxJWAEikhyr/bOhfv0V4AAAgfwONarJUlhOdUuWu2CcWbqmyUyqzfd2NcPxdK2EGgES+auhfX1OlP+EBAID8DTQK3fjXqHLJMZFgK3ozlgHR67U7/m1PQg4AiXzM0scuIDwAAJC/gaLTEwOrVbkp9lMxlqgyuttEQh9V5qtyvurfXlDlUVXmChMSAJC2lw197BFCAwAA+RsosnGqnLNMGpxQZazjNfTExOEaf7dNmJAAgLStN/Sxr6vyPsIDAAD5GyiiVWLfH2JlHa+lN7A8XfX3d8Q+IdHCLQCAxD5i6Wc/TXgAACB/A0WiJwJ2in2TyvYYrztZ/PeauMttAIBgzhj62u8TGgAAyN9AUeiTLQ5aJgr0qoYpCV7/gvhNSNziVgBAMF8y9LVvqDKY8AAAQP4GimCfY6JgdsLX3yF+ExJXuRUAEMwHLf3t5wgPAADkbyBvWx2TBJsC1LFQ/CYkDnE7ACCoHxn62x8SGgAAyN9AnhY5JgheksrjHEnNEL8JiU5uCQAE9aeWPvcDhAcAAPI3kIfRYj/xQm8w2Raorg7xm5DYxm0BgKDeb+lzv0B4AAAgfwNZ08dxnnNMDjwTsD7fCYm53BoACO6Eoc/9B0IDAAD5G8jaBnFvLtk3YH0zxW9CYhq3BgCC+6yl3/0Q4QEAgPwNZEU/hnHXMTGwLHCd88RvQqI/twcAghsklaPCavW7f0Z4AAAgfwNZOeCYFLisSs/AdbpWZOhynVsDAKn5rqHvPUtoAAAgfwNZGO0xMbAihXo7Perdw+0BgNT8saX//SjhAQCA/A2kbZdjUkCfutE3hXpPintCYiW3BwBS814xP673ZcKDghilymRVWqL/yWAbAPmb/I2SGCDuvSO2p1Bvi0e9uozjFgFAqv7W0P/+mNCgIL4uD34geTP6vwGA/E3+Rgks8ZgUmJRCveM96r3J7QGA1H3K0g8/QXiQkx5SWQ3xdUPb/Hr033sQKgDkb/I3GtdRcR/1mYbF4p6Q6OT2AEDq3iMPfnmuLn9BeJAxvQxZ71v1svidxPVy9O/fS+gAkL/J32gs+tSMPB7X0PZ4DDJmc4sAIBPfNPTDF4VfoJG+rtUQuy2Da1e5E/09qyYAkL/J32gQ0z0S/MwU6tX7R9zyGFj04hYBQCb+0NIf/y7hQUrqXQ3hW1g1AYD8Tf5GA1jjkdQHpFDvJI9693J7ACAz+iSl24b++FnCg4BCrIZg1QQAkL9RAp2ORH4ppXo3egwiZnB7ACBTew398U9VeYTwIKEQqyGSTGCwagIA+RsomOcdyXtPSvW+Iu6NNFu4PQCQqVmWfvlJwoMYQu4N8WQ0NnhS2GsCAMjfKIXrjqS9IYU6fY77XM+tAYDM9VblVUO//FeEB3UIsRrin1T5vJhXNISog1UTAMjfQI5uS/anXGxz1KlP/RjCrQGAXHzN0Df/XJW3ER5YhF4N0aOOelk1AYD8Tf5GA3Id+dkeuL4+qtx01LmT2wIAuemw9M/TCA9qyGI1RJbXwqoJAORvoCATEpMC17fMYyAwnNsCALl5uyq/MPTPOwgPInmthqjn+lg1AYD8Tf5Gwd2S7I781BtRuTaz3M4tAYDc7TD00b+IBjxoXkVaDZHlNbNqAgD5G0jBRUcC7hOwrgWOuvTkyCBuCQDkbpqlr+4gPE2n6Ksh6nkfrJoAQP4GCmS/I/H2DFSPfh3X6ojV3A4AKAS9+dXPDX311whP02jE1RBZvjdWTQAgfwMJPSvZrJBY4ajntFQe6QAAFIPpRCS9MXFvwlNqo6TxV0P4Crlq4qM0HQDkb6A+MyX9DSYHif1kDZ3IR3ArAKBQnrT027MIT6lNlnKthvCVdNXEkzQdAORvoD79xH7SRogjYg45EvhCbgMAFM4jqvzU0G/vJTyl1qOOL+WNtBqinvdf76qJfxL2lABA/gZiOWxJsPMTvvZCRwLfSvgBoLBMj/X9SpW+hKfUXI9aNvpqCF++qyY+T5MBQP4G4pluSbCdCV5XP4NqO1Z0D6EHgEKbYOnD5xKe0n8Rr14dUMbVEL5sqybuCBtbAiB/A4mcMjTYG6q0xng9vW/EZcsHYRshB4CG+BJmOh76m4Sn9HZLc62G8FW9amI3IQFA/gaSmWiZPFhS52s9JuYjPvV+FUsJNwA0jI1i3jvgPYSn1PSpEc24GqKeAf+TwukaAMjfQBCbDI32mipDPF9jqipXDK9zXpWxhBkAGsoTYp6w/hThAQCA/A2Ess/QaPWSn/GWv9PHg+4S8yzcelV6EV4AaEg/NvTvhwkNAADkbyCUFqmcfGGaTTsmlckFvRnKPFW2qHJCzI9n6Nd6jLACQEP7sqWfZ18BAADI30BQek+Jk+J39nZ10X+3SpUBhBEASmGUpc9fRHgAACB/A2k14tWq7JXKqRn6GM/bUbmpytnov21WZaYqAwkZAJTSWcOA5ruEBgAA8jcAAEBa1hoGNG9I5ahnAABA/gYAAAjuQ2Je9vlZwgMAAPkbAAAgLacMA5q/JzQAAJC/AQAA0vIFMf/K8n7CAwAA+bvMhqkyW5VtqrygygxCgiY2zdKxTCM8pdFXlemE4S36EZdcfMDS76wgPAD5G+Rv8jf5uwx6SuXYST35sFWVI1I53aE6eLMJFRjQMKApMT3pqk+3uaPKY4TjIfuitr5f2JApaz809Ds/IjQA+Rvkb/I3+buRjFZllirLVdmhygFVblg66erCEZNgQMOApoz6q7Kn2/3Uk7L9CMtDlneLz3VhgjpLn7P0PR8kPAD5m/xN/iZ/k7/TMkaVQ1JZraCLntkaleD1DtQx+VBdTtOmwIAm9QHNhKrXva3KFVX2RgllSMzX7Uzw2Y9T+sS4xoFRktwe9XvXon7vTvSak1O6r5OjGHdd+y5VWmnuNU2Vhyex9b3qRVhSN1gqR4XV+qx9ifA0rXp+UEpaJhfs2m6Qv8nf5G/yN/k7fR2Gi78rlVUOcSc4pkVFL21aFU00+HRQm2lTYEIi9QHNsGjwcdFSl17dNKDO110U/Z0uu1U5KLUfy8pjQNOuylHH6+k9bNpSuKfrq+p5lmbuNKpqAHgqSrhI1/cNn40zhKZpPSeVH6ouRGPD0P34Tan8kNUZo//turZXUriu81EuI3+Tv8nf5G/yd4r6iX12Wc+6Dg9Y32aPDorNUMCERHZLPltU2WCpTyeU0QHqmBt4IHsn6p98BjRDVfme4/X0gHZECvdSL/E8UlXXRpq4t8FVXzR0exxPWFL1acvn5COEp+m1RF82lqlyNkEfrgfISyTsM/i9VZmpyrEE17Uveo3e5G/yN/mb/E3+zsYij47juYD1tTrquissgQLyeAb1kKXOaxJmZntXzIGL/qVGL9HUK6961lmnXgF201FHWjsQ64H2haq6nqF5121g1aBGD2SZuE7P+1R53fBZWU940E1Pjy+Ltfr0JRlc25o6r0t/WRpL/iZ/k7/J3+Tv7O3w6FCuBqyvxVHXUdoSkMuApsPx2TwcoI71Uv8vVUk2uJ3jUUdav3aMlYeXK+qyjaadaFBzSTiNKSt/Z/i8vExoUGVGHX26/tFpSobXdqGOawv1yy35m/wN8jf5u06+G9iEMtJRz2raEZDLgKa3Rz+Q9NejrXUMZnYmrGuSRx161j6NjZZ03dWPwu2lWSemHx+8WhXXWYQlFQssn5uPER50M7mOfn1Nxte21/O69pC/yd/kb/I3+Ts/Pns6XAxY31xHXeNoR0Bux4a5+oJNCV//sOdg5oLEf35X0xt5XfGoZ3EKMZwob11iekLYYToU/Stm9bPM7YQlOP3s9GuGz81XCQ+6mSr+j0Rk3Q/u97y2CeRv8jf5m/xN/s7PFI8PfchnpmwrMm7RhoDcBjQtHn3BCwlf/47ngCbp88U+z7rejTrtkPQvUDdqDMIfpUkHtbBG7hhNWIL7lph/mexBeBCZ7dmvP53DtV33uK5L5G/yN/mb/E3+zt9xsa+OCPmhv2ypq5P2A+Q2oBnlMQhIMmk4QfyXeyYZAIzxrCP0fjVD5K2/6tyVsL+84YHqyW2dWwYSlqD+yPL5+R3Cg8gWzz53bMbXNdTzukLvDUD+Jn+D/E3+jkEvj3peas+mDglYzzBHB7OQ9gPkNqBZLH47Zse1ynOgcTLh+zjoWc/KgLHTxyefq1HHWppyanTMqzfJ0ktrOaUpnHdLZUf0Wp+fzYQHEZ9TNq7lcF1PeeaCDvI3+Zv8Tf4mfxeH3r9hftSJT0zwOjsl3FnFvuUSbQ9MSCRyRPyeAY7rqKS/rHd4HX1GyF8+9qcwMGtkOn/sk/R/XWqX8M9J42FfN3x+9C9aLYSn6ekvEHc9+ts8VsDuEb+l/6H3ByB/k7/J3+Rv8ncBXJfsJyS20u7AhERs/T0HlftTHrTqMjnB+9jkWcftgJ3xCsMgt61J2+7gbjkgi1Vv+2rEfwpdSDC2/QEmER5ylWefOyfj69L9+02P63qe/E3+Jn+Tv8nf5TMxh8kIGjCYkEhmoefnbHvM1+/wfP1bCQYa+u+uetazP1DcRhoGas06y6/vwbFucRiRQZ1Da9wDvWKuL91IEH2iz2Wtz9FfEp6mt9Gzz836+XDfsWgaR82Tv8nf5G/yN/k7Z0/nMBmRpBMEmJDwX44Z98zozZ6vn+Ss7/Y6+owFgZL36RqvrX+V69+k7bb7OfVXcqqXVXPh7TZ8jvQXCJ75bW6nPPrbl3K4rvWS30ab5G/yN/mb/E3+ztmZHCYkOJ0DTEjEpze19V2OOShmHWc9Xz/JEsHtnnWEOi5sjeH11zdpm11eFYcdGdZt2jB5DF1JEL9v+Tz9HuFpWo969rkbcri2kx7XdZ38Tf4mf5O/yd/N5RQTCkAhBzS+O5FfiPn6A8V/cnFYgvdxRbJb7qmfs6y1e/Edac4zyxdJuF/j4jokbEyWFr3p3w0JuwwcjW+2FPORWt+ck9bYk/xN/iZ/k7/J3wU0wNHBzKa9ALkNaHZ7DgTizpjP93z98wneg+/Z5aEGxzsMr72rCdvqMkMssl72OkeKsZleWf21mH9l7kl4mlKnFPORWt8v6Wn1DeRv8jf5m/xN/i6gWVKszY4AJiQe8D0VJ25i6PR8/S0J3sMazzrOBohXm+X1pzZZOzVtaJfHLxs6qd4xDJTZYyg52zPe0wlPU/LJHXtzuC6f4z6TPMJA/iZ/k7/J3+TvBmR7Nuw07QTIbUDj+wxwkuWYvgOmjgTv4wXPOuYFiJlpgHaziRJnP1UOSLGeGdf2SXqboDU7PWC8JvyyiArfX7UXZnxdug++5XFdaY49yd/kb/I3+Zv8XUAXLQ1/E+0EyG1AU8/O1nGSte+g9a7EXzbW5lnHuQADjseEvXDGSeV55CIew/yU5d4juecM8f2lKu8gPE1llaS/r0AckzyvK82xJ/mb/E3+Jn+TvwtmmKPht9NGgNwGNK7HqbrKjZivv8Lz9Y8meA9bPesIsSztGUn315si0+dZb/SI8x3J75cm24Czg24lsU9Y4vsHhKep+Bw1eT6H63rGMx9MS/EayN/kb/I3+Zv8HcPA6GbrzkfPEuqjOycFeu2nHA0/zhmoo6IP1gmpLM27HXW4B6WyPJDnjcCERNgBTdxz5I94vv6KBAnM58izAwFipfuqq5Y6HitpWxwQ3Z+rkt0u6ElcNlzX83QriT2iys8M8d1DeJpGq2e/uyWHazvl+aWrNcVrIH+Tv8nf5G/yt6Nh6s5Q75qrl24clspzU7WWX/ULVKdtB+Ajdb7W2KhRuj5Qp4SNMsGEhI8ZnknqaswBwB3P1x8d8/oPery2fm5uUMqxulqy9qdzxTqpPNvre8a9b1mb8rXbcs4wupbEtoj5NIV3EZ6m0CHp7ysQh+8RlQdSvg7yN/mb/E3+Jn8rI6NKd0plkxC94uF2HQ3ueMBruSHJZ1X7ivnZF9ukBCslwISE3UTPz9PtGJ8n3+db4w4GfI92C7WD8F5LHWX6dVif0e57JnyckvaXFNuz7evpWlLtMziirbkHtaH2FYjLNycsJX+Tv8nf5G/yd/r5e27CBrcu0HW4NsQZ6/Ea+t+8EvN9LKTtgQkJq57iP4M+ts7X3uT5unE2kxovfr/ePB0oTq5fi54uUdubneJgRpe2lK/f9uvtBbqWxPQXm0uG+H6D8DSFc5LuvgJx+R73mXYfRP4mf5O/yd/k76hCvYFJ32hSYGo0SXHYs8FNDHQdyyTZJjt6tuZ2gg/OIdoemJBwOu75ear3KKhTnq87u87X1SvArqU0UDKZ7qhrVhO1TduzqEU4NWmQ416NoXtJzPRl5deq/AbhKbWhku6+AknGvT5fcq+Qv8nf5G/yN/k7//zt2hn5loR71OFggs6menffS9EER9ezZHqyZZuks7Mw0EwTEks9Bx56v5n+nq9Zz/no/eu41gmeg5n9EvaRrc2O+iY0SbscKY1xapLtV8O1dC+JfdwS30/mcD2TJd1fBYtU9uZ87xdIuvsKpN0GdpC/yd/kb/I3+Tv//L1dspmVdM1WP2X52zXy1pnd3jX+XS9x76QMMCFh18dzkKDLPs/X9F02eLKO61wofstTd0r4/WNectTZs0na5RKxPzPeWpDrPG+5zhfoXoL4iSG+32ZCotQTEj6PReSxSeBGz/hl8Ws4+Zv8Tf4mf5O/HfY6PpgLMhogDDb83eqqpOY6ftQ1IwwwIeG2uI4Bsc9Rbp2er+Xz7ObAaCDl83orU4iN6znd203ULm3542iBrnOfY+DViy4msa8Y4vuaVHZ5Z0KifBMS+ovirQaOXcgT5Mjf5G/yN/mb/J2A6yzawYHqWW+p45zhb7rvuqtnyIZ4JEfbezlBmwMTEkGSQK0zoW1HMPnu8jzZ8ho66ehHt256vM5FCbf3Tb1fdi42SZt0fRlZU6Br3SGNsTS1kf22FGdDaSYksjGhwWN3PKM4kb/J3+Rv8jf522KY4yafC1jX96S+GdruHfhLnjM0QyT/ZwWBsgxo9ADiSJ0DPD0ImikPP0c6yvNvTfvV9I0GMpfF7xcvvVS3T4r3wnU82f4maZOuLyMTC3StTzuudQ1dTBCm0xa+w4REKSck1jZ47NZlFCfyN/mb/E3+Jn9buDa/2Ryont5iXyJVfY7tCKlsQKn/2xnxXy4yw/F+nqK9gQmJurSKewMo2yayp8X9vGatgXVr1C/sEr+d0rv+vi2De+Gard/dJG1yVYzBaV7mOe7ZHrqYINYZ4vu6VJZqMyFRrgmJEw0eu6y+dJG/yd/kb/I3+dvCNXs6PVA9tnNk9URF9w1k9PN8XRuY6DNmH62jnmelWLs8A40+oOmiB26+x37FLXogoH8dOVzHIEYnTr3CaniG92K/45q2N0mbPFLQL0m1zBSW6Wbhw5YYf4YJiVJNSPT1vL6lGV9Xq/htlpjlly7yN/mb/E3+Jn8b9HJ02nck3A6rtomC56v+bdfRoHpvi8fqrOeso+NLy5sUSrdSxgFNl6lSWdZ5J8f43ooGP7Mln92wX5Hkm4Q1ulZHG1hasOttF/dS4RZBCKcNMX6R0JTKLM/+ekTG19VRwIkc8jf5m/xN/iZ/G7gebzicwRusfvZnZbfGNanOOgZKfkt6+BJOaZYJie4TmjOiycbDkt5O63rHa32UmN7lW+8cPqEAiee245o3NkHSmlqwLyFJr1eXoYxFgvii2I8FfIIQlcJ2j89UHsd9+j6ikOVGq+Rv8jf5m/xN/jZ4znFzlweq51FHPeOifzdWHqzYWBSjnvmS37JBvoRTmm1Cohb9a8eo6Hr0r1R6md0Oz5g9I5Vf3Dqivx8rxTzKqcXjvTTDXjVPF+xLiMskj/s2lbFIEI8zcGwKPpsUduZwXWc9c06W7ZD8Tf4mf5O/yd8xk8nIQPXYlvV1PcOnd9Tt2jci7oYyrnOS09wshy/hFCYkavM5eiyrs+BD6O3xfuY1QdI6UbAvIS4DPe7bDMYiwbxqiPGrhKYUhnvmwjkF/Jx3HSOfJfI3+Zv8Tf4mf9cwxnFjrwSsa6e4d7Pd1i1J9I1ZzzVLPZdTvnl8CacwIfFWerLR51nV7zVQR93P4/3MLXmy6iP2/YfmFfSai/blqaxcv7A8Toga3lLxy4WDMr6uuZ7XlfU+AeRv8jf5m/xN/q5hjaPCHQHrsq3E0M/wde2GrT8gY2PWMVry3TWXL+EUJiTeynen+9UN1FlPEAY0rv2HBjfogGY+Y5EgbM+g6o2x2EOi8R3w+Dydy+G6OsUv53QwIUH+Jn+Tv5F//nadHT0rUD3DxH0M58Xof1+XoJ7lBUs+AAOayuZQPgOaMQ10H3wGaWUf0NhOTTpf0Gv2War7FN1MEJyyUW6uHfrzPK3gqvg9YpD16Q7kb/I3+Zv8Tf6u4lqyFPJ5sAWWei7Ig92Qz0iyI0YPif340p60MTAhkbkzHknkSoPdB5/Nlco+oLFtGretoNfc0+O+raObSSy3c8yRGZ8d7/P4IWiU53UdJX+Tv8nf5G/kn79nO27qCwHr2mOpp/ssTJIZVtds/UHaGJiQyNwgz8Hh9ga7D21NPqBxnZpU1I2legm/sGRhnSG2r0tlYzI0Pp9fzvUPW70zvq7lUtxHDMjf5G/yN/mb/F3F9YxdyFmmmx6NKOmMnGu2fiFtDExIZO4pzwFNo+2M7PMsY5l36Z4ljbnbOs+gZuOcFOdXaaTjlMdn6VgO13XIM+eMzeHayN/kb/I3+Zv83U2LxyTBxEB1jfVoQNdV6Z+wHtds/SDaGJiQyNweKeavaEm1SnPP1NtOTTrZ4ANRdulO5reFHwbK7lHx+6Ka9fJp330trpG/yd/kb/I38s/fruenbkWTFiGs9GhAKwLU85Ll9Y/TxsCEROZaor6kiM/yhnDX8b6eLXE7tJ2atKHA1+1z3BvnmCfzFUNcX1NlAOEphdniNyExKePr8t3XopP8Tf4mf5O/kX/+fsZxQ/cErMu1fE5/MHolrKN/BhMeABMS9fHZOKqRP59XHO9ra0nboOvUpPYCX7vPcW9T6WZi66HKTwxx/TbhKQ2fYzVvS7gftnz5ngiR16+o5G/yN/mb/E3+7ua044YuCFSPz/K5EJ3ZLEcdQ2lnYEIic097DmhGNOi9OCDl2ujLl+3UpDuS7KSktE3xaI/ki/jGSbGe7Z3s2QeVoezNMK7XPa5nfw73+yXPWOW1sSr5m/xN/iZ/k78jPrvmDg5Ul2v5nF4O1jdAPTssdbxEGwMTErnwGRxebOB7scPx3naXtA3utrznIwW/9nZxPw/dQjcT2yZDXH+tym8wIVGKCYkxntezNON77buvxSnyN/mb/E3+Rv75e6Hjhp4LWNd6R11bAtVjex5qLW0MTEhkzndw+FwD34sljvdW1qOGb0ixjtKrx0zHPbtCFxObHghekuL8Ws6ERDpWeV7PyIzv9SzP69pE/iZ/k7/J38g/f++T7DZyOeGoa3SAOoY76hhDOwMTEpmb7zmg6SjpvXgz6tzLxvXr6LiCX/88Kc6y97KZKMV7Zp8JifCOelzL1Rzu9S7POOX5jDn5m/xN/iZ/k7/Fb0+HUB2MPp7FtottqGVzi4XZMjAhUbQBjc+mZ7ov6tnA96K3uDd1K5tlks3pTGlZ67hnG+liYvsvlnbRhwmJUkxItIr7dIK8TrG47Jlz8uyjyN/kb/I3+Zv8Le49HUJuaDLDUdeqQPXYVnzspI2BCYnM6aR202NAU4YlkWcc77FnydrfAWnsXydczw3PpIuJ5RFVfibpn9rFhES+n78Oz2vJekVMm+d1HSB/k7/J3+Rv5J+/XUcihdzQZKujrmGBOk7bio/ZtDMwIZE5n6OZ8tj0LA2ufm5Sidqeq79d3ADvwfXI4kC6mFhsu5//ARMSpZmQ2OJ5LYMyvs9LpDFyDvmb/E3+Jn+Tv5UXJNkRnLrD9D1S5aykf/KFq+N0JUWdXMfSFsGERFCuZXVdZXgJ7odrJdisErU917n0bZa/1acpHYwSX54uWK7/PN1LbM8ZYvpLVd5BeErjnEe/fi6H69onfjmnjfxN/iZ/k7+Rb/7uJe5n/0ZZ/l5PRFz3vOkDHfWEOvlitaWOVxx/uyL6d8dpi2BCIijXxGeZkofuV22/OjxdorZnG6i69uvp+sIwOsfrb3HkwC10L7HoZc3XDDHdRXhKY6jnF9UtOXyu73hc12XyN/mb/E3+Rv7523V+q62z1htadD1r5fMYxBzJ5uSLI5Y6dnkkBb1pzTDaI5iQCMb3uLDNJbonjf5cpq/nY/a3K6N/s77gX6im0L0EH1tMJzylsUCKefKC72M5O8jf5G/yN/kb+edv1zKsbZa/PSj1bW5h26E31MkXrlnxRYa/GyEPzuFdSFsEExJBzZXyHxdWzXYU1dWSvEfX7vpzHO1VT2jnvUGYbXnuDSn+DuNF9deGmP4/Kd+mcM1sv0e/rvuIrE9U2eCZc4qw/J78Tf4mf5O/mz5/74nZwWzrNpHQ37Mu2/FLoWapXc9D1dqMRj9KclFYSgomJPIctOrSt0T3RB8fZpscHVSC9+g6oanWe+ya/NUDoZEFeA/rJd6EPMx6yYMJ/uqynfA0TR8Xen+wevjsa6HLYPI3+Zv8Tf5G/vn7gqNB9q7xN91P5ZjsWc9wyWaWeqXUd1xPP1VORv/ttOR3LjpQ1gHNEPE7o/5mCe/Lc1LujbFs+/Vcr/Hv9eTvpei/LyvIe7AtzR1H1xLL71ti+nuEpzQWSnFO+ujO90SIN8nf5G/yN/kbxcjft+vorPXSl23d/ls9zw4tFvtyvn6B3o9rxUf35Tt6Zcfx6P+vN+94jHYIJiSC2+05MCzjgGa05f2W4Zdi22DgaI3BTNcpSwcKcv0tlhz4Et1K8M+8XurcSnhK44xn374v4+s6wYQE+Zv8Tf5GY+Vv18xn1yygnnE+2e3/fzjgREHIEy1cKz7mRf9OP7rRtaTvdvT+ACYkwvL9Ba2rDCnhvTkuxd3dPalblnvZtTmwHjTMlAeP7Omd2PsV5PrHW65/Pt1KLH0s7eIvCU9pLKmjX8/yyM/1deacIhxTSf4mf5O/yd9Nn79v1NnhdM081fOsWIuj4YfcpfVujPfDjt9gQiIs/ZlfG+OzuL+E92a6xDtSuegGxLi/eoa9SCvRTG30orAZVlyzpb49nNB49EZyd+r87D+VwUB6W4w+SW/O3ov8Tf4mf5O/kW/+3ldngzwbNeR6jJfsjmWpZ4JFJ9QO2h+YkAhGL+tbJA+W9sUpeiXWrAIMEkM6JelPxmZtbJ33VT8WN6ZB7ssSupTYvm6I6f9lkNjw9Gd+Z4K+/ZBUdu4fEPCaxkT96NUE13Ux+nKj90TL45Ei8jf5m/xN/m76/D23jgb5vZiJZJVjUiDkm9zu+V706SA8pgEmJOIbEX3e9Mk0+peRSwkGMaa9ZfQjWPuiOvRJPI16znmHZSDcqPTA/ZbnvXxFlbaCXf9Iw7Ve4ItzbO9W5deGuG4mPA1peTSR4PtZ9y36xyO9OmFpndejJw30M87HxL0HWty8cyXKaVvJ3+Rv8jf5m/yd3Wf3oKMx6ka7OsFNPmJ57dCbowyJkont/eyUsDP0QDNOSExLYTDoM4htVKaN1tob+D0t9rhneqfyfgW89k2G651BdxLbH1nawe8QnoZ0IOU+vd4TOBaVMN+Qv8nf5G/yN/m7W8M8Fk0+3JYHs9f6aJf+DRZUfa60fpbwavRe9O6/enXHOinGBkZAaFOjtl6rTCU8hTBK/HazbjTt0ZeWG1X97foC97d9o+usvhdHaKaJfEvMv7D1IDwA+Zv8Tf4mf5O/AQD5MW26NpbQZGqN1D62jqOf4/tXqrxmaN9fJTwAyN8gf5O/AQD50qvNaj1S9jyhycwAqf3ryiJCk8gCMS/3HE14AJC/Qf4mfwMA8mc6Rozjh7NR61euA4Qlsb8ztOuXCQ0A8jfI3+RvAECxk6reHboPoUlVrSOo9fOR/QlNIu9T5XXDgOY/ER4A5G+Qv8nfAIDi6C21z9B+ltCkpk80aKw+QWokoUns02Je7vkRwgOA/A3yN/kbAFAsegOmqzUSwGRCk4pdUq4j24rkmGEw878IDQDyN8jf5G8AQDFNVOVOVRLQm2Y9SmiCWlQj2T5FWILQx2y/YRjQfInwACB/g/xN/gYAFNesGonguCqthCaISarcrYrvcsISzHIxL/ccRngAkL9B/iZ/AwCKbWGNZNBJWBJrU+VaVVyXEZagfmgYzPyI0AAgf4P8Tf4GADSGWudArycssQ1R5bKwzDNNHxDzrysrCA8A8jfI3+RvAEDjmC0sTwxBPxd5SR7ejZtz4sP7gmVA837CA4D8DfI3+RsA0Fj0M5PVyxSXEpa6BjMXu8VO/8oymrCk4pRhMPP3hAYA+Zv8Tf4mfwMAGpPeTOissISuXm3y8DLP51UZQFhS8SEx/7ryWcIDgPxN/iZ/k78BAI2rjyo7qhLFM4TFSB/B1v2XqbWEJFVrDYMZfYTYIMIDgPxN/iZ/k78BAI1vVlWi1rt39yQsD5krD86DfyUa3CBdZw0Dmu8SGgAgf5O/yd8AgPJ4NBrI6IRxQ5WhhOS+FlXORLHZIpVfppCuUWJe7rmI8AAA+Zv8Tf4GAJSP3jCrnTC8xWRVxhOGzHzZMJjRO8y/l/AAAPmb/E3+BgAASMOPDQOaw4QGAADyNwAAQBqeEPNyz08RHgAAyN9AUvqZrjFSWVo2Uyqb8syO/nf9/xsd/RsAQHPZaBjM6E3J3kN4AAAgfwP1alVlhlSOKDov5tmz6meNXlBlg1Q2SAEAlFsPVf6PISd8k/AAAED+BuqlN5K5Ln6TELZyTCob0wAAymmCJQfMJTwAAJC/gXrp1RH63F+9XGe/KqtU6ZDKsUSt3f6dPjd5rCrzo39319Cod6vSn7ACQOk8a+j3f6VKX8IDAAD5G4hjuNS/J8RgqTziUatx6wmONsIKAKXxiCpXDH3+XsIDAAD5G8iDXk1xq0YD1w2fSQkAKIcnxbzc898THgAAyN9AXqaIeaUEj28AQOPbZujnb6rSm/AAAED+BvK0RlgKBABl9DZVfm7o4zsJDwAA5G8gb3oPinOGBt9BeACgYU0T83JP+ncAAMjfQCHMMTT4c4QGABrWfzP07b9Q5e2EBwAA8jdQBHqVxEVDw59DeACg4bw9GrjU6td3EB4AAMjfQJGsMzT844QGABrOvxPzcs9/S3gAACB/A0XSZmn8Qwt6zRNV2afKBG4fADzka4b+XG+S9TbCAwAA+RsomsuGD8DyAl7rYFWuR9e3kFsHAPe9U5VXDf35XxEeAADI30ARdRo+AIcLdp16z4tj3a5vBLcOAO6bJeYVb08SHgAAyN9AES01fADuRJMARbG127Vd4bYBwEP+u6Ev/6kqjxAeAADI30ARdYh5Vm5cQa5xubDbLACY9FXltqEff5bwAABA/gaKapSYJySKcPznohrXNYvbBgD3/aGlH/9dwgMAAPkbKKpelg/C1pyvbZnhuvpz2wDgvm8a+sqLqvQgPAAAkL+BomoR84TEnhyva6Phmk5yywDgvvdIZc+fWv3lXxAeAADI30DRmSYkjuVwLf1UOWC5pg3cLgC471OW/vIJwgMAAPkbKDrTh+F6xtehN9G8YLkeXaZwuwDgvr819JU/JjQAAJC/gUZg+vJ/O6P6+4j5EY0iH0UKAHl6VJW7hv7yy4QHAADyN5AV/UVdn5jRLpVTKOZE/3O6KiMsf9fLMQmQpgGqrFDlqrgnI3TZz20GgPv+2NJffpTwAABA/gbSNFmVzaqcEvMsW1e5pcpOVcZXvcYIx9+1pjAJsU6VFzyuud6yliYBoIl819AX/m9CAwAA+RtIgz7yco0qlxJ8cd8XTQxo7Y5/2zPgtQ9W5UrgSYjupYPmAaBJ/GtV3jD0hX9GeAAAIH8DIemJgdWq3BT7qRhLVBndbSJB788wX5XzVf9Wbx6pn1+am+GExOwUJyN0aaOZAGgSn7X0hR8iPAAAkL+BUPTpE+csjfeEKmMdr6EnJg7X+LttGU5IuNj2kthEMwCA+04Y+sp/IDQAAJC/gVBWiX2vhZV1vJbewPK0vPXkCtuERFanWox0XEc7TQEA7nl/oJwAAADI30BNeiJgp9g3qYzzJX2y+D8CcTfD97vEcR2tNAkAuOdPLf3lY4QHAADyN5CE/vJ90NJg9aqGKQle/4L4TUjcyvA977Vcx1GaBADc9yNDX/k/CQ0AAORvIKl9jomC2Qlff4f4TUhczej96tUgtyzXsYYmAQD3fNDSV36O8AAAQP4GktjqmCQIsbnjQvGbkDiU0Xue4LiOiTQLALhnjaGf1EeIDSY8AACQv4G4Fjm+mL8kYfZSmCF+ExKdGb3vVWJ/bKSFpgEA95wx9JXfJzQAAJC/gbhGi/3EC72xY1ugujrEb0JiW0bv/YjlGvbSNADgHttpRIsJDwAA5G8gDn0c5znH5MAzAevznZCYm8F71ys+bBMxS2keAHDPekM/+boq7yM8AACQv4E4Noh7c8m+AeubKX4TEtMyeO9THdcwguYBAPe8bOgnjxAaAADI30Ac+jGMu44v5csC1zlP/CYk+mfw/p+W/E/5AICi+5ilr1xAeAAAIH8DcRxwTApcVqVn4DpdKzJ0uZ7R+z8h+W+qCQBF94yhn3xNspk8BgAA5G+UzGiPiYEVKdTb6VHvngzefx+xrw6ZRxMBAOmhyj8b+slvER4AAMjfQBy7HJMCerPHvinUe1LcExIrM3j/ruNHOZMXAETGCxO3AACQv4GABoh774jtKdTb4lGvLuMyiMGzlvrP00QA4J7Nhn7ytirvJjwAAJC/gXot8ZgUmJRCveM96r2ZUQzOWq5hG00EAO5NIl829JP7CA8AAORvII6j4j7qMw2LxT0hkcVmko86rmEGTQQA7k1Mm/rJ2YQHAADyN1AvfWpGHo9raHvEPSGRxYdklqV+HZt+NBMAkK2GfvJVVd5JeAAAIH8D9ZruMSkwM4V69dKhW+LeSLNXBjHYabmGkzQRAJBWVf7F0E/uJjwAAJC/gTjWiHtCYkAK9U7yqHdvRjG4bLmGDTQRAJCpwmNtAACQv4HAOh2TApdSqnejuCcksviQDHNcQztNBADuPbpXq4+8IdmsZAMAAORvlNDzji/ke1Kq9xVxb6TZksH7XyD2R0ZaaSIAmtzbVblu6Cd3Eh4AAMjfQFzXHRMDaTyy4HPc5/qM3v9uyzUcoXkAgHWvIVaRAQBA/gZiuy3Zn3KxzVGnPtliSEbv/4blOlbTPABA/sbQR15T5W2EBwAA8jcQl+vIz9CzZ31UuemoM6slRGMc1zGO5gGgyb3D0mf/V8IDAAD5G0jCNSExKXB9y8T9uMbwjN677Vr0kaQtNA8ATW6mpZ/8BOEBAID8DSRxS7I78lN/wXdtZrk9w/d+QPI/chQAimyPoY/8mSqPEB4AAMjfQBIXHRMEfQLWtcBRl54cGZTR+9aTI3cs17KYpgGgyb1LlV8Z+sgthAcAAPI3kNR+xyRBz0D16NdxrY7IchPJSY5rabP8bV9VDqoyheYDoMT+g6WP/DeEBwAA8jeQ1LOSzQqJFY56Tku2ezastVzLFcff7ov+3WiaD4AS+4ahj7wk7LEDAAD5GwhgpqS/waR+DMN2soZ+dGJExu/7ecv17LL83cro36yn6QAosX6q/NrQR/5nwgMAAPkbCNVobSdtTAtQxyGxT3oszPg9tzre8xzD302L/vsZCfcoCwAU0SctfeTHCQ8AAORvIJTDloY7P+FrLxT7ZMTWHN7vVMc11dpYU6/guCGViYyRNBkAJfc/DP3jBUIDAAD5GwhpuuXLeWeC1x0l9mNF9+T0fldbrul6jX8/UCrPXOn/vozmAqDk9HHPplVkXyE8AACQv4HQThkar14V0Brj9fQqg8uWL/7bcnyvByzXdbTq3+rJiLPRfztAMwHQBP6jpY/8LcIDAAD5GwhtoqUBL6nztR4T8xGfetZuac7v1bZq47Yqw6SyA63e8LNrUuW8VPbbAICy+46hfzxHaAAAIH8DadlkaMTXVBni+Rp6f4YrhtfRX+rH5vweB4h9/4ha5apUJlkAoOx+U5XXDX3hnxMeAADI30Ca9hka8kVVxlv+Th8PukvMx3rqYzJ7FeD9ja1zMkJPxoyhWQBoEp+x9IcfJjwAAJC/gTTpRxW2Whr0sWhyYa4q81TZosoJMT+eoV+rSKsL9H4YtzwnI/RjJ200CQBN5LihP/xHQgMAAPkbyIreU+Kk1P94w5vR362SyuMRRbTY4z08J+wZAaC5DLH0iV8kPAAAkL+BrOmjO/UxmXulssGjXl1wOyo3pXIChf5vm6WyCeTABnlf7VI5NeNGt/fyPams/hjObQfQhD5vGdAMJTwAAJC/AQAA0vCiYTDzIqEBAID8DQAAkIbHxfzryp8QHgAAyN8AAABpeEKVH6jyRtVgRv/fQwgPAADkbwAAgDTpwYv+RaVr+ecPCAkAAORvAACALOlloE8QBgAAyN95+v8/m+jDvf0dkgAAAYJ0RVh0TWF0aE1MADxtYXRoIHhtbG5zPSJodHRwOi8vd3d3LnczLm9yZy8xOTk4L01hdGgvTWF0aE1MIj48bXN0eWxlIG1hdGhzaXplPSIxNnB4Ij48bWk+aTwvbWk+PG1pPiYjeDIxMEY7PC9taT48bWZyYWM+PG1vPiYjeDIyMDI7PC9tbz48bXJvdz48bW8+JiN4MjIwMjs8L21vPjxtaT50PC9taT48L21yb3c+PC9tZnJhYz48bW8+fDwvbW8+PG1pPiYjeDNBODs8L21pPjxtbz4oPC9tbz48bWk+dDwvbWk+PG1vPik8L21vPjxtbz4mI3gyN0U5OzwvbW8+PG1vPj08L21vPjxtb3Zlcj48bWk+SDwvbWk+PG1vPl48L21vPjwvbW92ZXI+PG1vPnw8L21vPjxtaT4mI3gzQTg7PC9taT48bW8+KDwvbW8+PG1pPnQ8L21pPjxtbz4pPC9tbz48bW8+JiN4MjdFOTs8L21vPjwvbXN0eWxlPjwvbWF0aD6yetlvAAAAAElFTkSuQmCC\&quot;,\&quot;slideId\&quot;:550145262,\&quot;accessibleText\&quot;:\&quot;i ℏ fraction numerator partial differential over denominator partial differential t end fraction vertical line capital psi left parenthesis t right parenthesis right angle bracket equals H with hat on top vertical line capital psi left parenthesis t right parenthesis right angle bracket\&quot;,\&quot;imageHeight\&quot;:26.27027027027027},{\&quot;mathml\&quot;:\&quot;&lt;math style=\\\&quot;font-family:stix;font-size:16px;\\\&quot; xmlns=\\\&quot;http://www.w3.org/1998/Math/MathML\\\&quot;&gt;&lt;mstyle mathsize=\\\&quot;16px\\\&quot;&gt;&lt;mi&gt;i&lt;/mi&gt;&lt;mi&gt;&amp;#x210F;&lt;/mi&gt;&lt;mfrac&gt;&lt;mo&gt;&amp;#x2202;&lt;/mo&gt;&lt;mrow&gt;&lt;mo&gt;&amp;#x2202;&lt;/mo&gt;&lt;mi&gt;t&lt;/mi&gt;&lt;/mrow&gt;&lt;/mfrac&gt;&lt;mi&gt;&amp;#x3A8;&lt;/mi&gt;&lt;mo&gt;(&lt;/mo&gt;&lt;mi mathvariant=\\\&quot;bold\\\&quot;&gt;r&lt;/mi&gt;&lt;mo&gt;,&lt;/mo&gt;&lt;mi&gt;t&lt;/mi&gt;&lt;mo&gt;)&lt;/mo&gt;&lt;mo&gt;=&lt;/mo&gt;&lt;mover&gt;&lt;mi&gt;H&lt;/mi&gt;&lt;mo&gt;^&lt;/mo&gt;&lt;/mover&gt;&lt;mi&gt;&amp;#x3A8;&lt;/mi&gt;&lt;mo&gt;(&lt;/mo&gt;&lt;mi mathvariant=\\\&quot;bold\\\&quot;&gt;r&lt;/mi&gt;&lt;mo&gt;,&lt;/mo&gt;&lt;mi&gt;t&lt;/mi&gt;&lt;mo&gt;)&lt;/mo&gt;&lt;/mstyle&gt;&lt;/math&gt;\&quot;,\&quot;base64Image\&quot;:\&quot;iVBORw0KGgoAAAANSUhEUgAABAwAAADkCAYAAAAcu7aKAAAACXBIWXMAAA7EAAAOxAGVKw4bAAAABGJhU0UAAACMJCpdlQAAK1lJREFUeNrt3Q/kVef/APDnmySTSPrNTGImSfaLJDMz+WVmkkSSmcyYzGRmfjOZzMTMzMyMZJJMJOmXzMhkvmbGZGZm+v2SSZKYJEliv/Pscz/rs8/uPc9z7z3n3HPvfb14fP/0ued5znPOPe/nPPf5EwI0Z0GRNhZpa5F2FmlXkXZ3/nv8/zZ0/gYAAACYYAuLtKNIR4t0qUh/ZKT7RfqhSB8Uab0qBAAAgMnyVJFuZnYSlKVvi7RFdQIAAMBkiKMLfivSvSKdKdL+Im0v0uOdf5u1qEibivRS5+/u9+g4OFGk5aoVAAAAxt+a0P+aBCvDzBSGbp0GsQNirWoFAACA6RVHI9wJ/+w0uB50GgAAAMBUezb0HmlgegIAAABMsQOhe6fBKVUDAAAA0yuugXAxdO802K56AAAAYHq9ELp3GFxUNQAAADC94iiDK6F7p8ELqgcAAACm13uhe4fBd6oGAAAAplfcSvGPHulx1QMAAADT61ro3mHwpqoBAACA6XU8dO8wOKdqAAAAYHq9Hrp3GNwLMwsjAgAAAFNoe+i9jsGTqgcAAACm0/rQu8PA9ooAAAAwpRaH3h0Gh1QPAAAATKe4TkGvDoOTqgcAAACmV68Og29VDQAAAEyvXh0GN1UNAAAATK9eHQZ3VQ0AAACMt7gWQdzxYGuRdoWZHQ7if24r0rqSz5UteviHagUAAIDxs6VInxTppyLdT7z43ynSsSI9Ne8Y6xKfW6iaAQAAoP2WF+lAka4mXvTL0ukiregcb2vibxepcgAAAGiv+OL+TpFuh/JdDfYVacOcF/0lRXqpSJfm/e3lIj1cpBd1GAAAAMB4erJIF0te6r8v0qbEMWLHwbkunzuswwAAAADGz/5Qvj7B230cKy5w+PO8z99LdBgscAkAAACgPeKL+rFQvojh1gGOuyXkr3Vw32UAAACA9og7E3xZ8iIfRwU8O8TxL2d2GNxxKQAAAKA9Tide5HcPefyjmR0GN1wKAAAAaIdDiZf4jyvIY29mh8FXLgcAAACM3quJF/gfw8x0hWHtyOwwOO6SAAAAwGhtCOU7FsQFCNdWlNf2zA6Dwy4LAAAAjE7c7vBi4uX9wwrzy+0weNGlAQAAgNH5IKQXH1xaYX47MzsMnndpAAAAYDTiNIP7iRf3NyrOc09mh8FylwcAAABG42zipf1akRZVnGdqRENMN10aAAAAGI0NGS/ub9WQ7/GMfE+6PAAAADAaXyRe2uOuCUtryPdCRofB2y4PAEyU9UXaUqQFnf/8T1UCAO20IqTXLjhSQ74LMvKN6UmXCAAmyv+EBz9I/NH53wBAC+3LeGnfXEO+T2Xke9vlAYCJ8K8wM5rgf3rE/P/p/Pu/VBUAtMf5kN5KsQ6vZXQYHHd5AGCs/UeYWQfp/0Lezkj/1/n7/1B1ADBacdeDUUxHiE5mNBp2u0QAMHZmRxOcCA+mHfSb7nU+b9QBAIzItoyAvbOGfOP6BXcyGgqLXSIAGBv9jibITUYdAMAIHMgI0itqyHdzRr6nXB4AaL0qRhMYdQAALXQ8EZiv1pTvRxmNgh0uDwC0VhWjCYbpYDDqAABq9k0iGJ+sKd/fQnqhxQUuDwC0SpVrE/xXJ9b/V7DWAQC00s1EEP6ghjxztlM86NIAQGtUMZrgf4v036H3iIAq8jDqAAAqdDc0v0vB4USecdeGVS4NAIxU1aMJ/tVHvkYdAEALpLZU3FpxfkuKdDuR5zGXBQBGponRBE2WxagDAKipw2Bzxfm9kRHY17gsANCoUY0m6Kd8Rh0AQMPuhOa2VIwLG6UWOzzikgBAY9o0mqDJMht1AAAZriQC6pIK83olkVfsvHjUJQGAWrV9NEE/52HUAQDU6EwikC6qKJ94nNTogndcDgCozTiOJmjy3Iw6AIB5Pg3NjDB4K5HPz2FmygIAUK31YfxHE+SqctTBf7p1AJh2O0P9CxDGaQa3E4F5nUsBALXYEiZrNEGuYUcd/JdbB4BptyyU75TwfAV5fJUIyHtdBgCozb/6eGkep9EE/Zx/v6MO/jdY0wAA/nSuJGC+NOSx9yYC8iHVDwC1S00NHPfRBLlyRx38t1sGAGZsKwmYx4c4bpwzWbZt40lVDwCNvSjP/3V9EkcT5CobdXAvWPgQAP7mpx4v9beKtHCA48V1C66VdBYcVuUA0KgTYbpGE+SaP+rghCoBgL97puTlfl+fx3os9N5CMa6X8LrqBoDGxVX/p3E0Qa7ZUQd2RwCALj7u8ZL/e5FWZR7juSJd73GcS0XapJoBAABg/Jzu8bJ/pUhPlXwubr/4Rei94vLBIi1WvQAAADCeFoSZnQt6TU/4tvPy/2KR9hTpsyJ9H3pPP4jHeky1AgAAwGSIaxpcCHl7Fc9P8XP7i7RCNQIAAMBkilsjvlOkU2Fm14O4TeLdTrpdpF87//ZJkXYW6RFVBgAAAAAAAAAAAAAAAAAAAAAAAMA4Wl2k3UU6XKQfirRDlQANW1qkbaqBGi1zjwGIx4jH9LYozGzrFzsHDhXp6zCzOv/87ft2qyqgQbGTMu4Wcq9Ij6kOanK6E+POFOlR1QEgHiMeT6sNRdpVpDeLdLRIZ4t0q0vHQK9kCz+gCcuLdHLOsyd2Yi5TLdTkzTn32s2gcxxAPEY8HhMbi/RVmPm1P6bY27J+iOOd7aNzYH762eVgCj0973twt0jXi3Sq81BbNeBxjw/xXRwkLRmgjI90HtRHOs+h3zvPoXudY26pqc63dOp4tuxfFGmhW5GaPRf+3oEe7/vFqoUG9fMDzrBpS8vKdks8Fo9BPO7f9h4PmvthZpTAoB0Qz3dSHFq0v9MRkPOA+8QlYQqt7jQmrpR8N+JonRV9HvfVzudiOlGkL0P3aUCjaKBsLdL5xPHimiZra6jvg/Py+dQtSIPWz2sc/1SklaqFhnweZn4Yutxp61UdB26HmR+Ojg/w/J4t2281lOtSJxaKx+IxiMd9WBbKe3Njr+qaCvP7JOMBZwEKptmCIn1Q8v2ID7UNFeTxYsUNxXud50VOA+XxIv07cbzYYFxXQ/3GIY9fz8vrI7cdI7By3ktR/G4/pVoYQcyJDeY3ivTrEDHglyLtC9XOOX+oSDuL9O0Q5TrdOcZD4rF4DOLxYF7NePB8XmF+CxN53Q+GIEH0Vcn35PdQTe/nFwM2ROIvI3HIYhxJtKjPPOOIptuJPN6qqU5jQ/byvLw+dKsxQo/Ma6TERr5Oc0ZlUcbLY7eYsK+Bsh3os1yxwb9JPBaPQTwe3tGMB9KNCvNbkMjrvEsCfwXysu/KuQryOBj6/6VmmAVJX8jIo65fFzaFvw85i+mw24yWNFKuBjsF0Q47+ogJ8UeeZxss2+U+ylblr4PisXiMeDzVchdgqcoTiXzecUngTw9lfC+H/fXkUB+Nk2ND5rU5I4/Ys1vHYjMx7/lTr065xWiROPXvxrx7dJdqYQS29BEXDjRctlOZ5TopHovHIB5XJ2dNgSsV5vdiIq8n3afwl9R38+Mhj38us3FyOQw2/3NWXBjqekY+r9VQh8+Efw65/D5YBZf2ib+Izp/HvFW10LDnQv6Q/6afo2cyy/a0eCweg3hcnWczHhpVzikqG9Fwx/0Jf1mQ8d38Ycjj38tsoAw7PzVnbmZ8MC+vuA7jLz63ujRyH3Z70VJ7u8TFDaqFBu3OjAvvj6BsNzPKdVU8Fo9BPK7ed6F8dEGVD41rJXkdd2/CX9ZnBPVhOtmeDvnDH4cJ6Bsz86h6/ZJV4Z+/otwP9fzyBFWa37Ee4+YjqoWGfJb5zN7UcLkezyxXHXPhxWPxGPF46uNxHJ70TejeW7qqwnxWJx5Qe92X8JfXQt4KyYPan9lwuDDkeXyZmc/bFdZd3C72Ypc83nVbMQbi/Tt/0aU4bNcOQjQhZ5eE30dQrpczY8l28Vg8BvG4PnH9gJc6D+VnhjjOsVDdXrK56ap7mgnzdcibQzqo86H+Yadr+vgOV/lLw5kaGloQOrHxdKj/l7Gtofo50pASG8H3M57XoxgRejLkDaWvYz68eCweIx6LxxXLmWNWdTqk2pkgyzMbbWdqbhTGtGWI8/g4M4+41+2CiururR6NyLVuK4a0ck58a2JE3Oku9/KzLgM1ej7zmf1Cw+WK8eF2Rrm+EY/FY8Rj8Xg8env+GEFy0ZgkezPv+yMDHn975vHvDNFwiJ+7kZnPmYrq7YkeDS89wVTxwvLtnHtqXQN5Pt7lfo6j6Za6HNTko8xndtNzeHPblnVszS0ei8eIx+Jxxd4fQWfBMA9RaKPc4YmD7gv7Sebxh9kbeWsf3+FXKgogP3c5dvxVarlbiiHN3SP9+ojyNaKOuv2U8bz+cQTlOhhGtxCjeCweIx6LxxX7ZQQdBnZXYJLERUhzhyc+OmAev2Yef5hhXkcy86hq+6YDPY5/0C3FkN6cd08dbTDvXosFb3RZqNjDmc/sD0ZQtgsZ5bopHovHiMfi8Xj7yQs/ZMldCfrygMd/JOR3xq0e4jyuh+aGP8a5bHdD91Wr7fHMMF4N1f2SOKivgkXDqN/u0M4poLkxq462pHgsHiMei8cNWZF4QO1WRfCXE5mBfdBe1Zcyj39piHPI3eu5qsbn0R7H/sLtxBDe6HFfNT2k9oXQjoXnmGzHQzungOa+tNfxfRCPxWPEY/G4IbtCuxbPgTbL3WVk0IfT8czjfzbEORzIzOPXCuprbcnxn3M7MaBei7+N4peERWHm17luLxHW76HJ2HNqBOXK2U5xmCkB4rF4jHgsHrdA2dypn1UP/CV3DukwwxNzG0DbhziPHzLz2FNBnfVqcN2e0od33IM8Llr1ciew0Z9lRTob2jV/Ozod6lugDHJ/hd7bcLniM/xORrnqaEuKx+KxeCwei8cNulJysW2vAg/0s5LxIME3t1F4f4jgtjYzj4sVNCAeC9ZGmRW3Ffok/H2v8tslfxsXn/q6SLfCzHzTe52G+W9h5he9fWH6tgt6MszMRW7jFr4vl3yPYFj7Q/3z6AexObNcdbQlxWPxWDwWj8XjhqxOXOytqgj+kpq+M5tuDXj8tzKPf36IcziUmce2Currw1DvryVtN/vrxXcl9TBXnP51uo9G8PURvCCMwpKQt//8vTC6X8nKGuPbAwwnZ+vASyMo14eZz6rnxWPxWDwWj8Xjej3SOcH48Iq9gHFrxM0198LMXuyFAxxzfedm+j7M9MDd7Tywvwwzw+XMIWHSOwwG3Qf768zjvzXEQzRnC6qzFdRVfHbcKMnjsQm+T2LP++GQN1R31uaQv1L2qPdcb8qKzr1+IzS3gvgwrvUo1zcenQz5LM15bn82grL9lPnisLCGvMVj8Vg8Fo+nMh7HixF7YeOqrJ8X6Vz4+3CZucOfllWUZ9kKs1/3eaxNnQuRuol+ChZSZDztyHxQ3hgwoN/LPP6GAcv/Zcaxfw/VLE61o+L6abtVYWbY8C99NjBmG773Qv+Nk9n01IQ1St4LM/N67w9RJ93SuzWXvSyerg4wmO2h/nn0g8jdcvBsTfmLx+KxeCweT3Q8fiLM9AQfCzPDXeINfbePSv6uwrLcCsP3mi7tdHD0c6PETgMjDRg3z2Te33cHuL9z52MOGtxzt77aVlFdnSrJ4+SE3A+x4zYOcTwfBg+au8PwgffFCanPuD/49VBto6TJF6qyeeYHPT4Z0Geh3nn0g8qNKa+Lx+KxeCwei8f9e3HISn6vonKkFnTZlHGM+De/DXgeewOMl0Uhv5d1U5/H/jjzuIMsThR7vHN6zN+vqJ5Sv868P+b3wZow8+tQFT3udys4xusT8v2qorFWltbWXP6yX4Ive3wyoIuh3nn0gzo54u+deCwei8fi8UTH49jTGReNWNp5aX+u04lwLrOSn6moHG+E4RaJeWHIL9dX2gGMoe8y7+9+t5P5KeT3gPcjjmj6vaaGTy/bEnntGvN74Pl55xMbK/tD+YitfkZf/Rim8xeNlLK5k23Y0efRxHXa6PFJnx4P9c6jH6Ydm/PSe108Fo/FY/FYPK5eaijNnVDdUP4vh3hYzV899mqnA2J2rlXsDDkc6lm5Fkbp9cygEdcfWZ55zH72k17eR1mfzmycnAnVThH6JJHf0xPQQLnRaYTOXSxqRxiucXK1cy/EoZXf9/G5aZgf/0QYjx19yn7lendCrsWWUO8vT21Kp0Zc16+EeufR130PHBWPxWPxWDwWj6t3pKFex1Tv8Mslnz0Q/tlz+1CXv1sc0ivnwrhZkhn0YzqdeczcoV8X+ijn3pA3RO9YqH49kVSP/KIxvwfiQkC9Vv3+dcDGSexAXTvvPjuV8bkjU/K92xfK528vbEk5L5WU8wcdBjoM+pQz7H8Ui9Z9lFl/df96LR6Lx+KxeDyV8Th1Q77SUMBf2eNz78wLUqntHVM9vjCOXusj8ORsdXU881g5cw372Tv47RrqJjWv9O6E3xtHB2ygPNfjeM+GmdV+b3bq9V6ngXwmTNc6MGWx8XyLynk60ZBarMNAh0Gm+OJ4Z4zrrsodvcRj8Vg8Fo/F4zlS+1uurCifgyV5XOzxmbmrusZem1UZwa7sXL733skYy20EzO77WjZMLXcl2i0lx4gPvrdC961Y56crobq1UPp9mbgy4ffF66H/xsm7vk5DvTgdGKMG6tYJuB46DJrx9JjX3XcN1pV4LB6Lx+Lx1MTj1YkTu1hhXv8O/fXAzl1UJA5vWpGRx6ow2rltUKfYIPi6z0AUGzU7w9/nPa7P/Gyv9UuWdhom10LeLz5xKOmSGusltV3UmQm/L/rdBSeu1rvQ12moF6dnWlTW9xNlPTAB10OHQTPeHfO6e6/BuhKPxWPxWDyemnic6gn7pKJ8HgrlQ5Tm7425LjxYbfSXzM6CKLXgyMu+d4y5hSG9oFDZHLmfQ/4KvKfm5Ru/p1+EvJWqZz+/toE6SfXontBA+Vva52uUtH+Ahvuo7Elc70nY81yHQTO+H/O6a/rFQTwWj8Vj8Xgq4nGqd3RbRfmU7U0ZOxLmLoAS559dmtPz9nAf+Xwa2rWqL9QlNoxyt2EaNMXAHn+NONdHoyQ+vOOIoTUN1sWZMN2LAvXbQHnU12eo2HiqZWXdGSZ/CLAOg/otzSxf03u+Lwx5i/eN8sVBPBaPxWPxeGLj8eLEQ/heqG6YTNmL/Dfz/nZ268W4tsJjfebza+LBWZc/JGlOalJcKOd0Hw2IOtKdTmNmdxjN6se/heEXnZqmBgrpF5R7LXphStka0sOQF7isJOzKfH6sa7hc20P7R2aIx+KxeCweT2w8Tg3fP1dhXj+HvPkcb8+p0M195vFIGN0wEC/J0qgDwOLOd/rTzne3rpWu4wrHcWunuKpzXCn66RY8/O4myvyRBooGSp+N/ja9MA1b3pged1lJOJJxH41iO8XcIf9tWjFePBaPxWPxeGLi8eeJE3qzonweTuTzZOfvNoUHIx5eHSCfl8LohtF5SZbaGADirwtxQaW4gGj8lSYOlcrd8ufDMPOL0/bO5zeFdm4HsyDjXCZ97RINlGq937IXppTNGdf8OZeVhJxF846PoFy5+9q3vREuHovH4rF4PJbxOBUcnqgon7JhbrNzzuKKrbPrFgy6IEpqH9s6F3vxkiyNSwDI2Qqqqb2sq/BQxvns0UDRQOnD9y17YUp5JOOa73BZKbEm89nxQgvv7dltt8eReCweIx632sbEyVyvMK9jIb1a6uE5D/2lA+bze0k+12quTy/J0jgEgNg5lzO38t9j9CxblnE+L2qgaKBkWhLK1/bZ09Iyt+1Fj/GSu3d80wu05T7bxnFevHgsHovH4nHrHUiczNEK8yobyRDnnM2ufhxvik0D5rEhjHZVVi/J0jgEgNyVxt8Zo2fZ00EDRQOlOqm1fVaOaQPlJZeWEmcz7qGLIyjX8ZD3TNs+hnUuHovH4rF43HqpvXZ3VZTP6pDe5vBK57+/N0Q+b05gMIGqfZQZwDZOWKNLA0UDJVfZjj5tHfacMwz4ZZeWHlKrkI/yV/wbIW/I/qIxrHfxWDwWj8XjVksNGapyvtQrJflcDg9Wv/0lDLeF41ehfHvIRb538Of3LPUguz5m55SzwIwGigZKrrIF1g63tMyLMq75ey4tPTwX2vkr/vrMcp0Xj8Vj8Vg8Fo+rtztxIj9UmNfJknzmbrU4TA9qqnf8S985+HPuaU7wOjJm57VWA0UDpSKpHX3aulDR4mCEAYPL+aU7/pD0UMPlejNM3pB98Vg8Fo/F47GJx6k5YVX2fNzOqLhhe4lSveN7fe/gzwdUTvAat9XUc+aLWZVZAyXHrjCeK5Vbw4Bh/JRx/3w7gnJ9lfk82zSGdS4ei8fisXjcagsyXuKfqSivTRmVdrNIy4fMJ9U7/qjvHZSO9hnlr0jDWhj8uqqBUo2yHX0ujHkj3S4JdPNw5jOj6SG0uesq/C4ei8fisXgsHlcvNb/oTqdToQpvZ1TaWxXk82PJ8b/znYM/v9N3wuTOBb2fOK9PNVA0UDKU7ejzQYvLnbOV2Q6Xly52Zz4zNjdcrtx1FY6PYZ2Lx+KxeCwet96HiZM4WWFeqeFk8WZYPGQeyxvokIBxl7MQ0Th/X64nzuuQBooGSkJqR5+tLS57zlZmz7nEdJGzbeHdUN0PSblydxAYx5Ez4rF4LB6Lx633c+IkXqkon5zhZFU8DHcl8njc9w7C+5mBa92Ynl9qD/EjE359NVCGV7ajz70w3C4+dXs245qPeyzc0uc9Ps7pVIP1ejOjPGdGcL1/zKyrR8Rj8Vg8Fo/F42rlrMq6sqK8UsPJ4nCspRXkc7Qkjx995yC78XVljM/vaOLcTmigaKAknCipr69bXvatIT0XesGYXx8dBtXbmFme1xu+1rnrKvwkHovH4rF4LB5Xb2/iJC5WmNfBRF6fVZRP2RyXd33nILvx9fkYn+O+xLlN+taqGijDuxXGd9u2nWGy9nLXYdCM/ZnleaLha70rs1wfi8fisXgsHovH1TsdmluI5PtEXhsqyGNNIo+NvnPw5/YtOUFr+xif4/OJc7uqgaKBUiL1S+uTLS//ntCeIe46DManw+B8RllujOBaf5FZT+O4Lod4LB6Lx+Jxq+WsKVDVAypuKVG2SmpVw8heC5P9iwpUIWdRq/hsWDTG5/hQSC/apYGigdLLG6GZnYPq8m7ien+kw0CHQZc24f3Qzl0IrmXGrHGcZiMei8fisXjcaqk1BapcRGJHIq/9FeVTNmLimO8c/PlgvZ0RsCZhiOAviXNcNMHXWQNlOGfDeP86n5ozvFOHgQ6DebZnlqXpXQjWZpbrrHgsHovH4rF4XL3UFjVVLiJxKJHX6ooevGUjJnb7zkHW9i6jWNSqDqnnzuYJvs4aKPXFktfG4BxS0w0fmYDrpMOgWp9lluXRhq/zvjC5MUs8Fo/FY/G49fH4hzDcFodxTlLuNhC/hvp3Lkg9eFNBLgbLTb6bTLjU0KjZtGYCzjU1smmXBooGShepPdHXlnw27vQTfw18dsTncLmk/JdcYrq4mPGcuDiCcp0Oec+wteKxeCwei8ficbUWh/RctfUln48dBTczT/SRRD5V7VzwTkkevyU++1bn777z3WTCpToKJ+mFIj7nynqm39dA0UDpsxGfWgtn9uVmwwjLvyAR3z9zienSpst5Tnw2gnv5Xka5ronH4rF4LB6Lx9VL7QlZ9vCNCxjOzkXKGeb/Qmhm54KvS/L4ouRzs6u3xkVXVvtuMsFyt2/6ZILOedznvk1iAyVu53suzGyTdK/zn/F/v9ZpVI7aNwPGkrc7f3Ow5S9/zwb4u1dCO1fqz512clQ8Fo/FY/FYPG62xyamwyWf/bLzNycz8zoe6t+5INUL/WqPz60LD/b23KvNwITLDVrbJ+icy7azueFaN9pAWRHS2+vG7bWeGWG9pVaK77Xg22zHc+xMH/XiXWVDf2+F8VxJnnqdyXhGxO/FkobL9UHm82sch7OLx+KxeCwetz4enxzwAXV4zov+8sy8yrbDqapXODXHpdtiKnGqxJWMXiqYpkZhTEsn6Jzjdk5lnYmPTui13hP6a6AsbKBM5zLLEq/XqHrdU7sHdbtfZjueY8PmiRZc+4NhsB8DmE6pZ2TV603142LmM2OleCwei8fisXhcvcuJi/BQl8/M3VVhS2Y+a0IzvcJvh/62a1lWpAudf/s5NN9rDk1bFfL22L49gef+eZi+hZYO9tlA2VhzeTb2WZ7fR9R4LFsL52aXv48dz1c7//5GS6592bDfJz0KmWdvaM9ODXM9HSZ3zrd4LB6Lx+LxWMTju308fBeEByML+p0P8looH962rKLzSY2YmDvkI46M+G7Ol+Ax7QWmwInMwDCJDZQNJed7ZEKv98nQX4Pg1ZrL81Lofyu5UfS+lwX3810aJ7M7ALVlD/gFJfH9xwD/9Evm9/F0w+X6Pkxuh4F4LB6Lx+LxWEj1bM728sUe3gtz/v9zFX5JqtyRIDViYk/n7+LUhNkhbnc75weTLvcXpNm0agLr4LswWatrl4kdsXf6vOY/tuwenB0K2fSiS2X1NrswbmwE7AwPpttdCtV1fg/rqZLyv+RRyDz7+vg+NrmlYr+/yI7TtoPisXgsHovHYxOPbw1ws8QbuJ+5VAsSF7vKlSvvD3A+27QVmHDxO/juAN+NMxNYF9vCYFvIjpvYuDw/wDWve1urXQOWaWuDdbdigPLFhbraNEqt1/f9SrDYIX+3I+StXTA3vVxzmeL00MMDfA+/DO1Y0V08Fo/FY/F4ouLx6T4vwq+di1dVz0rVW0n00wESA+QkrToL88WhWa+GB8OzBkkXOkFl8QTVy0+h/s7LUXis05CPw/DuD3HNZzuG468PVW8xG6eC3R6gPHsarMdNof95nRvH5B7f57HInPv82BDPiK/CzOrkKyos08bOc/jGEOW60mmgxzW2FraovsVj8Vg8Fo/HNh73s8XHvwcMDPsTL+1V9q4cyTyXuLuDaQhMknWd+z/u9BF/ibg6ZIDqttZInPJzupNH3NlkXPeF3l7S0BxHzw8Y9Pu59jc7z833Kijv7gEaUG82WJ/xJSN36OhvRVrbsvvhiR5lvRyMLph2b3Ze9O9U/IyIP9bEX/df77M88aU+zuP/NqTX1Br02XW9ExMPicfisXgsHovHg/sycQHihXpniBP7uuTYVS9IsarzJSo7n2Oh2h5xaEuQ+qPhdGuM66vXQlpbx/BcXm3wmn9aUZnXdhrwv2a+KDQ9z++1jDLFVb6XtfB++LhHeXd4TE69szU/H061+NnVZLwSj8Vj8Vg8nsh4HC/Gt53OgbvhQW9x3I5i+ZidS9yHN859u9E5l9jT9+9OT9yaADAzPzJnxV2aFzunj8+7LjtHUI6tnResW/NiycEWx5KlofuvW1+7rQDxGPFYPAYgX69FtTapmpGbP11utSrJciB035LNtsGAeIx4LB4D0Ic4eqrbFKZvVM3IvR/Gfy5r01aE7r9mvKpqAPEY8Vg8BqB/vbZ1st3qaH0751p8oDqydPuF7qxqAcRjxGPxGIBqH+xxBdslqmYk5s5njas3r1IlSd22L44rRi9XNYB4jHgsHgMwuIdC931yP1U1I3F+zjX4WHUkLek0qOfvbvSEqgHEY8Rj8RiA4cVFaG50aaRsUTWNemNO3cf5rMtUSdIXYTK2IwMQj8Vj8RiA1nqmSPfmPehjkHxY1TRiq8Zh37rt+f2yagHEY8Rj8RiA6u3q8sD/rkgLVU2tngszw/Zm6/xtVZK0OczMKZ17r76pWgDxGPFYPAagPnu7NFKOq5ba7JkXaM2TTFtbpN/n3aNvqBZAPEY8Fo8BqN8rXRopB1VLpRYU6ZN5dfyeakmKq1RfC4Y9AuIx4rF4DMDI7A6GmNVldZEuzKnXW536ptzKIl0Nf1992R7lgHiMeCweAzACcV7a/KFmr6uWob0+pz7PFulRVZLVOLkyp97irxobVAsgHiMei8cAjE7sff91XiPlLdUylDj88USnAUja2vD3YY/fFGmFagHEY/FYPBaPARi9JUU6Oq+R8qFqoQFxe7G5v6q9q0oA8Vg8RjwGoH12zQsWcbXmRaqFmrwYHuxF/lunsQKAeIx4DEBLPdxpmMwuDvS4KqEGcZjoL5377LMw86saAOIx4jEAYyDO99uqGqjRliI9pRoAxGPEYwAAAAAAAAAAGB9xns7GMDO0a2eYWVRmd+e/x/9vQ+dvAAAAgAm2sEg7wswWNZfC37ep6ZXuF+mHIn1QpPWqEAAAACZLXLzjZmYnQVn6NswsBgIAAABMgDi6IO4lGvcVPVOk/UXaHma2pVk45+/ivrabivRS5+/u9+g4OFGk5aoVAAAAxt+a0P+aBCvDzBSGbp0GsQNirWoFAACA6RVHI9wJ/+w0uB50GgAAAMBUezb0HmlgegIAAABMsQOhe6fBKVUDAAAA0yuugXAxdO802K56AAAAYHq9ELp3GFxUNQAAADC94iiDK6F7p8ELqgcAAACm13uhe4fBd6oGAAAAplfcSvGPHunxlpb5mSKdLtLTLh8AAADU51ro3mHwZgvLurJINzvl2+vSAQAAQH2Oh+4dBudaVs645sK3c8q3zqUDAACA+rweuncY3Ou8pLfFoTllu+6yAQAAQL22h97rGDzZkjK+Oa9cR102AAAAqNf60LvDoA3bK77apVy7XDYAAACo1+LQu8Pg0IjL9kaPci132QAAAKBeC0LvDoOTIyzXRz3KdMElAwAAgGb06jD4dgRlWVaksyVl+sDlAgAAgGb0ejm/2XA54iKLl0vKE9OzLhcAAACMtsPgbkP5Lwm9pyC0eatHAAAAaL34Ih13PNgaZnYReKHzn9uKtK7kc4sTL+l1WlGkt4p0I6OzIKYzLjMAAACkbSnSJ0X6qUj3Ey/bd4p0rEhPzTvGusTnFtbQSfBekX7IKHO/6V23BAAAANMqbil4oEhXh3ixPt15cY+2Jv52UYVlX1mk6xV3EsxN290eAAAATJv44v5OkW6H8l0N9hVpw5wX/bg+wEtFujTvb+Pigg8X6cUGOwx219hZENNatwkAAADTJO4ecLHkRfn7Im1KHCN2HJzr8rnDDXYYpJStZfCx2wAAAAAe2B/K5/q/3cex4gKHP4d/7jxQ1mHQ1K4ETyTKsdWtAAAAADMv6sdC+SKGg7xEbwn5Q/zvN3i++xLlWOiWAAAAYNrFl+MvS16g46iAZ4c4/uXMDoM7DZ7zqZJynHdLAAAAwMwuBmUv8ruHPP7RzA6DGw2dbxxNcaekHAfcEgAAAEy7Q4mX+CoW/9ub2WHwVUPn/HSiHM+4LQAAAJhmryZenH8M1czl35HZYXC8ofPeH8qnRSxwawAAADCtNoTyHQviwn9rK8pre2aHweGGzv3rkjKccmsAAAAwreJ2hxcTL+8fVphfbofBiw2cexwxUdZR8rrbAwAAgGn1QUgvPri0wvx2ZnYYPN/AuT+XKMM6twcAAADTKE4zuJ94aX6j4jz3ZHYYLG/g/N8Po9+lAQAAAFrnbOKl/VqRFlWcZ2pEQ0w3Gzr/78PoF10EAACAVtmQ8eL+Vg35Hs/I92QD578klI+u2OMWAQAAYBp9kXhpj4sBLq0h3wsZHQZvN3D+qe0dV7pFAAAAmDYrQnrtgiM15LsgI9+YnmygDj4tyf+SWwQAAIBptC/jpX1zDfk+lZHv7Ybq4NeSMhx2iwAAADCNzof0Vop1eC2jw6CJxQYfTpRhh1sEAACAaRN3PRjFdIToZEaHwe4G6mBXSf6xbpa5TQAAAJg22zJe2nfWkG9cv+BOSC+0uLiBOjhWUoYLbhEAAACm0YGMDoMVNeS7OSPfUw3VwbWSMnzgFgEAAGAaHU+8tF+tKd+PMjoMmlg7YHWiDFvdIgAAAEyjbxIvzCdryve3kF5ocUED5/9KKJ8SsdAtAgAAwDS6mXhxr2NIfs52igcbOv8TJWX42u0BAADAtLobmt+l4HAiz7gzwaqGzv9WSTnecXsAAAAwrVJbKlY9h39JkW4n8jzW0LlvTJTjSbcHAAAAOgy6p80V5/dGSE9HWNPQuZeVJW75uMDtAQAAwLS6E5rbUjG+gKcWOzzS4LmfDaPf0hEAAABa6UriBX5JhXm9ksgrdl482tB5x86LeyVlec2tAQAAwDQ7k3iJX1RRPvE4qdEFTS4yuDlRlrUln11apC+L9KzbBwAAgEn1aWhmhMFbiXx+Ds2uGfBuSVmuJz57uvN3G9w+AAAATKqdof4FCOM0g7KdEeLUgHUNn/c3JeX5ouRzb3f+5qBbBwAAgEm2LJTvlPB8BXl8Fco7JfY2fM4LE+f8Qo/PPd/5919CdVM1AAAAoLXOlbw8vzTksfcmOgsOjeB8n0uUqdvCi3EExK1OR8MTbhkAAACmwbaSl+fjQxx3fSjftvHkiM73nZIy3ezy948U6Wrn399wuwAAADBNfurxAh1/VV84wPHir/TXSl7MD4/wXM+WlOt8l86CXzv/dtZtAgAAwLR5puQlel+fx3os9N5CMQ7pf33E51o26uFukVaHmR0b4oKQs50el8LMeg8AAAAwdT7u8RL9e5FWZR4jrg9wvcdx4kv3phGf44pQvn5Bt3QjzHSCAAAAwNQ63eOl+UqRnir5XNx+8YvQe9vEuA3h4hac36Y+OwtiZ8lGtwUAAADTLg7FP1TyAv1t5+X/xSLtKdJnRfo+9J5+EI/Vpl/n43oMdzI7C+K0irVuCQAAAHggrmlwIfQ/fP+Pzuf2h5nh/230WsY5fB6sWQAAAAA9xa0R4zaEp8LMAoDx1/m7nXQ7zOwgEP/tkzCzSOAjY3JeW8PMrge35pzLv8PM6Ik1LjsAAEDa/wPd6dfM9Sc44QAAAZp0RVh0TWF0aE1MADxtYXRoIHhtbG5zPSJodHRwOi8vd3d3LnczLm9yZy8xOTk4L01hdGgvTWF0aE1MIj48bXN0eWxlIG1hdGhzaXplPSIxNnB4Ij48bWk+aTwvbWk+PG1pPiYjeDIxMEY7PC9taT48bWZyYWM+PG1vPiYjeDIyMDI7PC9tbz48bXJvdz48bW8+JiN4MjIwMjs8L21vPjxtaT50PC9taT48L21yb3c+PC9tZnJhYz48bWk+JiN4M0E4OzwvbWk+PG1vPig8L21vPjxtaSBtYXRodmFyaWFudD0iYm9sZCI+cjwvbWk+PG1vPiw8L21vPjxtaT50PC9taT48bW8+KTwvbW8+PG1vPj08L21vPjxtb3Zlcj48bWk+SDwvbWk+PG1vPl48L21vPjwvbW92ZXI+PG1pPiYjeDNBODs8L21pPjxtbz4oPC9tbz48bWkgbWF0aHZhcmlhbnQ9ImJvbGQiPnI8L21pPjxtbz4sPC9tbz48bWk+dDwvbWk+PG1vPik8L21vPjwvbXN0eWxlPjwvbWF0aD7WdbNkAAAAAElFTkSuQmCC\&quot;,\&quot;slideId\&quot;:550145262,\&quot;accessibleText\&quot;:\&quot;i ℏ fraction numerator partial differential over denominator partial differential t end fraction capital psi left parenthesis bold r comma t right parenthesis equals H with hat on top capital psi left parenthesis bold r comma t right parenthesis\&quot;,\&quot;imageHeight\&quot;:24.64864864864865},{\&quot;mathml\&quot;:\&quot;&lt;math style=\\\&quot;font-family:stix;font-size:16px;\\\&quot; xmlns=\\\&quot;http://www.w3.org/1998/Math/MathML\\\&quot;&gt;&lt;mstyle mathsize=\\\&quot;16px\\\&quot;&gt;&lt;mover&gt;&lt;mi&gt;H&lt;/mi&gt;&lt;mo&gt;^&lt;/mo&gt;&lt;/mover&gt;&lt;mi&gt;&amp;#x3A8;&lt;/mi&gt;&lt;mo&gt;(&lt;/mo&gt;&lt;mi mathvariant=\\\&quot;bold\\\&quot;&gt;r&lt;/mi&gt;&lt;mo&gt;)&lt;/mo&gt;&lt;mo&gt;=&lt;/mo&gt;&lt;mi&gt;E&lt;/mi&gt;&lt;mi&gt;&amp;#x3A8;&lt;/mi&gt;&lt;mo&gt;(&lt;/mo&gt;&lt;mi mathvariant=\\\&quot;bold\\\&quot;&gt;r&lt;/mi&gt;&lt;mo&gt;)&lt;/mo&gt;&lt;/mstyle&gt;&lt;/math&gt;\&quot;,\&quot;base64Image\&quot;:\&quot;iVBORw0KGgoAAAANSUhEUgAAAsEAAAB2CAYAAAAp4U6QAAAACXBIWXMAAA7EAAAOxAGVKw4bAAAABGJhU0UAAABkivs33wAAFsNJREFUeNrtnX+El9kexz87MpJE0k3GiiQZ6UYyVkayYyVJIkmSFRlrJVdu1lpJIitJEkkyVmJkzI4kVnKtlchKrqR7kyRJJGNkjNj7HPOM++3b9/t9Ps/znHOec57v68XRH7vzPed8nnM+7/Pzc0TCZX2ShpLUk/77dwEAAAAAqDm/JumvJM2k//6KSQAAAACgjnwhs6u+cwPg5vRr+t+/wFQAAAAAEDt/S9KxJP23zeC3Of03/f//hukAAAAAICbmVn1H5f9HHvKmmfTvWR0GAAAAgKDJu+qrTawOAwAAAEBQ2Fj1ZXUYAAAAAKLAxqpvmUEzq8MAAAAA4AWbZ32/ltk4wV8LZ4cBAAAAIEBsrPr+J0n/lPYrtzbyYHUYAAAAAEphe9X3ixz5sjoMAAAAAF7xserrsyysDgMAAABAS6pa9c1TPlaHAQAAAMAKIa36+iwzq8MAAAAAXUboq7556sHqMAAAAAB0JMZVX591Y3UYAAAAoEasl/hXfbXYXB3+O00HAAAAIF6GpF6rvlrKrg5/TdMBAAAAiJcvcgwEY1r1zVP/vKvD/xHOCAMAAABEzzGp96qvFu3q8D9pMgAAAAD1GPw1r4LWcdVXS6fV4RnhchwAAABAbRiV7lr1zTNBaFwdHsUkAAAAAPXBRDvoxlVfLXOrw0SFAAAAAAAAAAAAAAAAAAAAAAAAAAAAAAAAAAAAAAAAAAAAAAAAAAAAAAAAAAAAAAAAAAAAAAAAgO5mUZJ2YAYVi7EVAKAJgCYAxM+uJL1O0kySVmKOTMaT9FeSJpLUhzkAAE1AE9AEgLhYkqQbaec16U46o4XOHG2w2fsk7cUkAIAmoAloQmsmGwzkOg0FVrZJRRkGm/5mOklvkjSWNq4VBe1+3aPdTVpYoIzL0w5zNUm3k/QuSR/SGXiR76llKLXxXNmvJWkeXVXN1qa+Y77ffMwCHtnm2b+5StvRBDQBTag3V2R2mfx5kj466GhTSbqZdvD+gmV74aBcz5I0oijD6rTsLzv8lvmdpTnr9l36dyaNJulW6kxCcHjG8d/N+L0HBb6nhlNN+VygixZifZNoPErSl5gFPGHa2vkk/ZL6tqlIB8GL0AQ0AU3oHnpSQ/0jSU9KdK7HSTosds/rLEjS7iT9UaJc4+lvLChom587/LZpXBss2H+/5cnITLpSoXF4q5L0e8bvmUnJWgdtz2x13WnK6yxdsvRA5EVTG92EWaDC9ni0SYhDTq/QBDQBTeheehWNv1XnOuyhbMdzlst86AFLed/ukM87SzOrawUdm1k9MFtVG9Pvl4editWaY46+p5ksPW/K6wxd0ArLm5yeET9uCkOVmOMCeVY4TZs1q4Hb0oFbj0K7zFavWcUdTP9ud6pNI6muaQaVo2gCmoAmdDe7cnQ441S+8Vi25znKZnOmszMjr98s5HFK8q9wLy+R3z5FHq5m4AMtVoYu0/WsO71XTTbmcgRUyWgO/+airc6T7J3Fo2gCmoAmdDdDOTrdcc9lG1OW64blfBco8iy76nwph91/KZnXFkUeL8TNIXqTd/PlxzG6nRPWJOltk633YBaoiKtK//bOQ1n2t8l7G5qAJqAJ3c1W0R838H3TcEJZtkEHeWflea7k7/+mrNtzKXa+eY6lojuf970DG26Wz7fa7gs3Vl1idkSat4G3YxaoAG0khOueyvNDi7zz+CI0AU1AE2rIXmXHO11B2d5L+YsNRehR5Pug5O/PKO1e9vy15pyZ6SBLLNtwoMVs3zjeZXQ55ww32d2czdyAWcAzWZEGfG/RmvOy0w35PkUT0AQ0AS4qO96A53KtUpbLxTmi9Yp8P5T4/UHRb3uVcRAblXnctWy/FS1WGj6KmxV7aE3zKpx5fWk5ZgGPTCv9zxKPZRqXT+PQogloAprQ5WiiQ7yroFwHlZ11p4O8vxfdrdyi/Kis258l63FLmc8PFm23OF1hac7jBF3NK+Y7NF+KMNuOBJ8HH/Qpfc8Dz+UakWLb/WgCmoAm1JB5ogsjc72Cst0Q3ZaNi7NEd0R3Rroo2m3CMkdQ1uRYWbA5G59w4LihGNvF/rlFAA27lb7npOdyXZFir5uiCWgCmlBDtM9e7vNcLnM+SvP60L8c5L1EOTGYcDzxKPs85TnRx+fssWS7Y20mKv34nsoYb/FNvsEs4JjLSv/zledyjTT4Je0KGJqAJqAJNeWsslP4PjeyWVmunxzkPazM+2rB39+p/P0PJRyR+bu3ynwmLNltXRtHzspjtaxq8V3MltgiTAMOeabwPVMVlGsudvEjNAFNQBPQhEeKDvGwgnJpg4a7uKyn3ZYqGmvvvPL3y8RN3C76ba9DFmxmHOy/24jcEnxO5bSKP3oJs4AjVktYodEamduazxNnF01AE9CEGrJM2SF+rqBsfyrK9d5BvktFvy3VVzCPJ8rfHy5RD22QelthcNo9cX0KXxP0oGQjpgEHaC6RmbS/grLN+d+DaAKagCZ0tyZo4wP7PiuyvMJVBG1EiueO6/ZX2kiL8kb8bXt9Ka1DIc0I8R9D4rZwOQX8MC5hHrObw1ym1p4HRhPQBDShpmhe8ylzBsn1QNTFZT3tW/cjBX//W+XvPytRB20cSFsTnJE2v30NHxMU+ySMS69Qb7SPPjyMpD5oApqAJtQUzWtsVbznfUPcbj2VtUmZRqJ9RvRiiTocV+bxxIK9+jv8/lZ8TFD0thmcPKtgogv1ZUjCfYEUTUATAE3INTMc9lwuY/gPinL920He2jPSZbaltA61zAMgD5R5HLBgs3YOfKpLB1Zmm9VcKjmYOpjQaLdNfUgA7KC91DwUQV3QBDQBTagpP4r7M0hF2KIsl4sQK3luzxbpzNqJx8cSnaVfmcdTCw5ppYR167tK1srsDe8pyQ7/tDYdKJjg+5Mye3ZuJp38vZDZnZDD4iZczcEO7QHABpoBl81jdmZH8GqqHWgCmoAmoAkqNCFfnlVQrjPKDrvNQd57lHlPFvz9Y8rfL/Nm+yVlHjscf6sDXeDk5mb49zrYoZHlor8wNPf6lO1J6EpHK00AhqXi/1LzaXEXxQhNQBPQhBqifZ3mYgVl08QtnhE3b11rHV7RCx13lL9/rERj1nzXm5baUKfA6ytr7OjMC1eXRXdsZ44tor+d7fry0Gvx9/oidBdaH2prq3VhOgB1dbwCTUAT0IQaon2dxvcsQBsq5qaj/Hcp839b0EHMKH9/Q8Hy31L89juxc6Fwl2X7hM4KmT1C9Dinw5oT0pkCzm4ubbJcl0633VcLQHG0l7xsXWqeO9bnKooRmoAmoAk15KK4PYNUFG1otCOO8tc+1VzkXfXtDp1pHtvtsGSrsQ553KhJP1mcrljdLeGs9pb4W1cPCnS6D0AgeyiDZmXL1qXmhekAzuV5UzQBTUATashTcXsGqSja0Gj9jvLvFf3LQHmfaz4n7s7KbVLOKm2FJMpawTgdef9Yk66gfLTgrKYt/IbtSV+nnaDnAlCM9eL3UnPj+VNX503RBDQBTagZq8TtGaSiaAOsv3FcjntK++S9hPFI9LPEPKxrWA3xdRFlR0ZeeyLvI9ua6nMrnSlPWnBeph08rHjW35eRH08pQxGOKtuzjccYBsTfy3NoApqAJtSIQ+L2DFJRtAHWRxyX44iyHCbUifZ99TyxJvO82T6odHYTYve83PmM/AZr4PDepqLWeJljV0ln9yptC2ZL7X6Ov3NxJqvTisaJmvi6ISkvULGksQDsrbnkNWPBF5mFnMaLPK6feUUT0AQ0oUZojhxUcYj9rPLju55RLlQ6EZPGlb+pPQOUx5kPi25r5hexf2Eka9baG3kfMWGe2kUfeVLQ2ZkVg/6mdjam+Lurjur4rEOeDxgEMwjOifaS10TJfHbL5+eOT6IJaAKagCZo0L7GFmr6mM6YXPN9jjJpwshpb0xrzk3liSv4gwPbZJ2Rm5Z6M1Kw7bZ7LtRsDZubue9Tu86kgjshbl9rHM/oZ/MZBDMIzoE24lCeNm3a4Lr0t41vfFzhKiOagCagCTVgMHJHf8+jrfIEsDax9DptT2hjAQ5lCII5pz2l+J2XMnuruYqBxcuaO7wjBdptiFtJWY57O4NgBsE5OF9RvafQBDQBTUATtJyI3NGf9Ggr42Du5CyfcZJmu67xDJf2xnS7OJeLUkf3WnQr5eZYyUKHdskKuzNRc4e3P2ebMDdr5wVYj9MZ5T7OIJhBcA6eVFRvn0/xogloApoQOfclbke/2bO95pVY4TDnfUw8TO2tz7GmfM0W4DXRB9Q2f9/vwSZZs8VRHN4n6XCg9TiQUe46xPVkEOyHvgrrvQ9NQBPQBDRBwyLlBzpSgVPRHOZ39SKQBjP4fiRunfloOmP/LYeTMzYx58/WeLTFhFRzaD9Wh9cXaD12S/23MBkE++FghfVeUlGd0QQ0AU2IDO0b6Gs9l0t7oSKEEEDmIPu4lHvusGz6kDpHc7u4ihu3L6T8pZBucnihkvVa1ccKJ50QF6PKvrAlx8KICRtlwlINp4OsVgsl99EENAFNQBO0XFV8nCpCo2m3loYDsqU5G2biA15IZ+muIm6YW7UmRI4592ZuJw8G0AizXrs5i8OLwuFtVZR9FeM7yMD4I83FrLI7eeaS2SsJ93IRmoAmoAmBozlEf72CcmkvVIRufDMDX5+uXpjVbbO1oA2dYp7/3JP+nfn7AQkzHEmPoi4HcXhROLwtirJvZYwHGWgjDtnQlmNNv/kVmoAmoAlogoY1EuYlg+XKcj2L1O6akDq+Yh/bYIGiPgdweFE4PE3f28UYDzI4ruwHNp55bXyd6x2agCagCWiCFm0cu75AG0+MZ4rMDFlzTuz3iOq02JPY4fDcszDASTHEx+/KfrDcQl6N90euoQloApqAJmi5qajc0wrKpX01Z2eENtfeTP8pojpptj5xePVxeN8yxoOMNqSJ7POnpfwaB8F70QQ0AU1AEzRo33SvYrX1rei2hmJ8d/ysskNsrJkTx+HF4fA025h1P8sH5dil7AO2HjnaJ/EdF0AT0AQ0oWK2SpirrdpXc+5G2jEeK+r2JrI6aQ7O4/DicHi9HgcvUE+uKPuArQtsP0t8xwXQBDQBTYhg9vkxnQX45KjUb2toDu0LSrEFEe/H4dXG4c0XVoKhHK8UbWjSYn5jaAKagCagCXnRvGrzRwXluq1sMAMR2lz7glJsNy01Z4a4Ccz5L6g/2ohDNsNuzmnZxgjthSagCWhCBSwTv2e2tGjPKccaBueGhLn6buO7EROSm8AAh5Xt3/YFtmVoApqAJqAJWvYqP8oWz+XSnlO+HmGHMGFwNK8FxXrWOes2+AUcXhQOTxPaiDjB0I5xZftfgqnQBDQBTagKTQiyafH/7KL2lmyMK1FblHU7FmmHf5NRr0s4vCgcnia0ES/GQbtBnWYn7wGmQhPQBDShSt4rKjVRQbkeir8A6745razb2kg7fFbM6atSb+ri8L5RlH1V5N9qKOe3ijmNBWhXoougCWgCmlAZG5Uf5IjncmnPKT+KtENoBvgvI+7wIxl1G8XhReHwtkv2+cSeyL8Vg2A3nFGWaTPjXzQBTUATquJH5QdZ57lce5TlOhdhZ9AO8K9E3OGzLsTcwuFF4fB2S73ilTIIDmtQ9yEgwTTxTw/J7CUuNAFNQBO6RBPuKj7G2wrKdU3ZUGI8j/itsm47I+7w2zLq9gqHF4XDOxDQoIpBcDyDYO2gLqTVv/NS3bY8moAmoAkVYGa8mjfdq4i+8FpRrhmJcyv2urJuvRF3+KynFadxeFE4vBMZ5T7LIJhBcAu0EYeGA2kDOxrKNIQmoAloQndowk4JM/pCv7JcNyPsCGbQPqWoWx22hrKe/+yV+lIXh5d1jm83g2AGwQUHdSatCeD7m0s879LyPEcT0AQ0oXs04aLyY/R5Lpc2wPqRCDvCYI3r1swlCSvuNA4vP1lxXpfX4FsxCLbPW4njkpdZnWx8LbWKp5bRBDQBTaiIp4oP8TRAI8+l/gg7wgmJZ4WkLLsy6rgHhxe8w3veoczPBOBztBGHfgmgrBPy6a32vgrKgCagCWhCBaxSfoiLnsulDbD+OtKO8EBRt7oMLuZnfMvTOLygHV6PdL4zcFEAPucHCfOYXTOXJYzjdWgCmoAmVMAhCfM2qnZrciTCTqC9MX2+Rh2/U4D0MakvdXB4WRPlbxjvQQvuKNt8lQH1L7Qozw40AU1AE7pHEyYUH8GM+Bd6LtfPygayp8adYGeNOn6ncCpvpb7UweF12rqclPgfyQD7aCMOTVZUPqNnN6R1eK6egP0EmoAmoAkWMZcBNEcOHlZQtqfKBvJlhJ1gQlm3RTXq+FltrU/qyQHJ5/DmBViHUx3Ke5nxHrRAG3GoihW/zR305RSagCagCd2jCcOBOqpBif/QeDtWKFdIpmrY+a9I912EOJXT4W0MsA6dti2/YrwHLRhRtnefD1JsUAw2V6IJaAKa0D2a8Fj5EcY9l+t+jQfBo8p61dHhbQhEDH1yI6fD+y6w8pttrWkJZ4cIwmdRhzbjO+atWUUzF+9+V5TlLpqAJqAJ3aMJh3N8BJ/h0fLOkmIKFzOcs24raugA7km9onx0YnGSPuT85qE5kU0dyvot4z1owcmcbX6/5fzNpZ2D6eByOkc5qohSgSagCWhCBZhDzTM5P8RBx2UyFxUuS/6g72YlYX7g9jYzpxMF6jZRQyewo0N919eonivSlaUiDxmEFB6oXbt9KVyIg8/ZVrDN/5EuzJi/X9KhbfWmWmGEeGuqZebxCHP84jfRvbjWKr3z3J7RBDQBTaiAAZkNTF70laHb6Wx5qcUymfMuZvX3bYlyvUw/jAmrFtIhcvNiitnKeFKibn/K7Nmo+TVyBo8krEsptliZThbNeamPUu5Fr4fpKtHqQL/VYcZ70OTHL4vdV+18prNoApqAJtRTE46mg9cPlp2GCYNxS/I/4WgGqqPpzH/agTMzDe1NOmO+5NHOa2X2DNO1NO9XDuplXmgZT/MwKx+xxozcKeE+n1p09WtK3Am0+fbv03Z90mO91rUpz3NhFbjbMd//jMxemnbZ9n0lF6+OogloApoQADcdO4+8kSO+8+jYJj03et+Oe1Lipd3lx+0R1sVnm77gsV7n2pRhF2PArqe3BgPfuXQPTUAT0AQ0AcAn6yWsG9rwKYvarGTcwTQAgCagCWgCQDnanSEcwDSVc1xah2haiWkAAE1AE9AEgHKYW+BvWnSsf2GaSlnaZsb/HaYBADQBTUATAOzQLjzODkxTGa1WY25iFgBAE9AENAHAfQczt00XYhrvtAqE/kJmV2gAANAENAFNALDIAmkde/ACpvHKwlRoGr+BCa24DtMAAJqAJqAJAG4wh+tbPZgyhGm8cU3qEZ4IANAEQBMAomKzfP6ct7kksQzTOKdVXMuDmAUA0AQ0AU0A8MMeaR3Mfh6mccYW+fxJz6OYBQDQBDQBTQDwy3ALp3cdszjBPBf7rsnW/8AsAIAmoAloAkA1HGrh9E5hFqusSNJrYbsLANAEQBMAgmKvsCXjii+T9Eo+vfFLHE4AQBPQBDQBIBDM2aTmrZkjmKW0s3vZYE8z89+AWQAATUAT0ASAsFidpCdNTu8YZilEv3y63WWeI12KWQAATUAT0ASAMDFBu0eanN4ZzJILE26ocQXlBCYBADQBTUATAOJgT1OnNTeEezFLJvvl//E2X6TODwAATUAT0ASAiFiWOjrTeSeTtAqTdKQnSY9Te12U2RUUAAA0AU1AEwAixVyQ4AlHHeap0U2YAQDQBOgWTfgfbMIefG3giQYAAAEZdEVYdE1hdGhNTAA8bWF0aCB4bWxucz0iaHR0cDovL3d3dy53My5vcmcvMTk5OC9NYXRoL01hdGhNTCI+PG1zdHlsZSBtYXRoc2l6ZT0iMTZweCI+PG1vdmVyPjxtaT5IPC9taT48bW8+XjwvbW8+PC9tb3Zlcj48bWk+JiN4M0E4OzwvbWk+PG1vPig8L21vPjxtaSBtYXRodmFyaWFudD0iYm9sZCI+cjwvbWk+PG1vPik8L21vPjxtbz49PC9tbz48bWk+RTwvbWk+PG1pPiYjeDNBODs8L21pPjxtbz4oPC9tbz48bWkgbWF0aHZhcmlhbnQ9ImJvbGQiPnI8L21pPjxtbz4pPC9tbz48L21zdHlsZT48L21hdGg+5HSGtgAAAABJRU5ErkJggg==\&quot;,\&quot;slideId\&quot;:550145262,\&quot;accessibleText\&quot;:\&quot;H with hat on top capital psi left parenthesis bold r right parenthesis equals E capital psi left parenthesis bold r right parenthesis\&quot;,\&quot;imageHeight\&quot;:12.756756756756756}]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0f9b6c0-4245-4622-aee7-349700478d6a" xsi:nil="true"/>
    <lcf76f155ced4ddcb4097134ff3c332f xmlns="b671644c-390d-49b9-8fc1-90e7164e756d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00249E0E4D0940BABCB4C8AE5E82CA" ma:contentTypeVersion="14" ma:contentTypeDescription="Create a new document." ma:contentTypeScope="" ma:versionID="b25681ac20a0cffc39cb49e922729f67">
  <xsd:schema xmlns:xsd="http://www.w3.org/2001/XMLSchema" xmlns:xs="http://www.w3.org/2001/XMLSchema" xmlns:p="http://schemas.microsoft.com/office/2006/metadata/properties" xmlns:ns2="b671644c-390d-49b9-8fc1-90e7164e756d" xmlns:ns3="20f9b6c0-4245-4622-aee7-349700478d6a" targetNamespace="http://schemas.microsoft.com/office/2006/metadata/properties" ma:root="true" ma:fieldsID="f761a2f98294360aaa77d9f63522211e" ns2:_="" ns3:_="">
    <xsd:import namespace="b671644c-390d-49b9-8fc1-90e7164e756d"/>
    <xsd:import namespace="20f9b6c0-4245-4622-aee7-349700478d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1644c-390d-49b9-8fc1-90e7164e75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804b2a00-2846-4002-b30b-85ebaf4c01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f9b6c0-4245-4622-aee7-349700478d6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293ca0eb-8653-4d08-aa9c-3cedd2b0a5ec}" ma:internalName="TaxCatchAll" ma:showField="CatchAllData" ma:web="20f9b6c0-4245-4622-aee7-349700478d6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9E67CB-FC47-439F-AD54-1C5B7AE94398}">
  <ds:schemaRefs>
    <ds:schemaRef ds:uri="20f9b6c0-4245-4622-aee7-349700478d6a"/>
    <ds:schemaRef ds:uri="2a5b1eea-32a8-4673-8d38-de3226caeee3"/>
    <ds:schemaRef ds:uri="b671644c-390d-49b9-8fc1-90e7164e756d"/>
    <ds:schemaRef ds:uri="f65afe6d-7162-4df4-ae98-80745cab72d4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EDC2C188-AEDB-4FB9-9BC5-27D8CABE08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F21E8A-24FD-4572-B9ED-66F31383EAED}">
  <ds:schemaRefs>
    <ds:schemaRef ds:uri="20f9b6c0-4245-4622-aee7-349700478d6a"/>
    <ds:schemaRef ds:uri="b671644c-390d-49b9-8fc1-90e7164e75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Only</Template>
  <TotalTime>1727</TotalTime>
  <Words>1208</Words>
  <Application>Microsoft Macintosh PowerPoint</Application>
  <PresentationFormat>Custom</PresentationFormat>
  <Paragraphs>230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Cambria Math</vt:lpstr>
      <vt:lpstr>NVIDIA Sans</vt:lpstr>
      <vt:lpstr>NVIDIA Sans Light</vt:lpstr>
      <vt:lpstr>NVIDIA Sans Medium</vt:lpstr>
      <vt:lpstr>Roboto Mono</vt:lpstr>
      <vt:lpstr>Trebuchet MS</vt:lpstr>
      <vt:lpstr>Title Only</vt:lpstr>
      <vt:lpstr>Quantum Enhanced AFQMC </vt:lpstr>
      <vt:lpstr>Problem of interest </vt:lpstr>
      <vt:lpstr>Quantum Chemistry Toolbox</vt:lpstr>
      <vt:lpstr>Time Evolution </vt:lpstr>
      <vt:lpstr>AFQMC</vt:lpstr>
      <vt:lpstr>AFQMC </vt:lpstr>
      <vt:lpstr>Quantum Computing</vt:lpstr>
      <vt:lpstr>VQE</vt:lpstr>
      <vt:lpstr>The whole picture so far </vt:lpstr>
      <vt:lpstr>Quantum Enhanced AFQMC </vt:lpstr>
      <vt:lpstr>Quantum Enhanced AFQMC </vt:lpstr>
      <vt:lpstr>Molecule of interest </vt:lpstr>
      <vt:lpstr>Quantum Enhanced AFQMC with CUDA-Q</vt:lpstr>
      <vt:lpstr>Results </vt:lpstr>
      <vt:lpstr>Forward thinking </vt:lpstr>
      <vt:lpstr>PowerPoint Presentation</vt:lpstr>
      <vt:lpstr> Misc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Zohim Chandani</dc:creator>
  <cp:lastModifiedBy>Zohim Chandani</cp:lastModifiedBy>
  <cp:revision>49</cp:revision>
  <dcterms:created xsi:type="dcterms:W3CDTF">2024-10-29T21:47:46Z</dcterms:created>
  <dcterms:modified xsi:type="dcterms:W3CDTF">2024-11-17T13:16:45Z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0x010100B700249E0E4D0940BABCB4C8AE5E82CA</vt:lpwstr>
  </property>
  <property fmtid="{D5CDD505-2E9C-101B-9397-08002B2CF9AE}" pid="3" name="MediaServiceImageTags">
    <vt:lpwstr/>
  </property>
</Properties>
</file>